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4" r:id="rId1"/>
    <p:sldMasterId id="2147483943" r:id="rId2"/>
  </p:sldMasterIdLst>
  <p:notesMasterIdLst>
    <p:notesMasterId r:id="rId32"/>
  </p:notesMasterIdLst>
  <p:sldIdLst>
    <p:sldId id="258" r:id="rId3"/>
    <p:sldId id="256" r:id="rId4"/>
    <p:sldId id="269" r:id="rId5"/>
    <p:sldId id="276" r:id="rId6"/>
    <p:sldId id="263" r:id="rId7"/>
    <p:sldId id="259" r:id="rId8"/>
    <p:sldId id="278" r:id="rId9"/>
    <p:sldId id="272" r:id="rId10"/>
    <p:sldId id="273" r:id="rId11"/>
    <p:sldId id="274" r:id="rId12"/>
    <p:sldId id="275" r:id="rId13"/>
    <p:sldId id="279" r:id="rId14"/>
    <p:sldId id="291" r:id="rId15"/>
    <p:sldId id="270" r:id="rId16"/>
    <p:sldId id="281" r:id="rId17"/>
    <p:sldId id="266" r:id="rId18"/>
    <p:sldId id="286" r:id="rId19"/>
    <p:sldId id="287" r:id="rId20"/>
    <p:sldId id="288" r:id="rId21"/>
    <p:sldId id="289" r:id="rId22"/>
    <p:sldId id="290" r:id="rId23"/>
    <p:sldId id="265" r:id="rId24"/>
    <p:sldId id="268" r:id="rId25"/>
    <p:sldId id="280" r:id="rId26"/>
    <p:sldId id="264" r:id="rId27"/>
    <p:sldId id="260" r:id="rId28"/>
    <p:sldId id="261" r:id="rId29"/>
    <p:sldId id="262" r:id="rId30"/>
    <p:sldId id="267" r:id="rId31"/>
  </p:sldIdLst>
  <p:sldSz cx="12192000" cy="6858000"/>
  <p:notesSz cx="6858000" cy="9144000"/>
  <p:embeddedFontLst>
    <p:embeddedFont>
      <p:font typeface="Impact" panose="020B0806030902050204" pitchFamily="34" charset="0"/>
      <p:regular r:id="rId33"/>
    </p:embeddedFont>
    <p:embeddedFont>
      <p:font typeface="Tahoma" panose="020B0604030504040204" pitchFamily="34" charset="0"/>
      <p:regular r:id="rId34"/>
      <p:bold r:id="rId35"/>
    </p:embeddedFont>
    <p:embeddedFont>
      <p:font typeface="Kristen ITC" panose="03050502040202030202" pitchFamily="66" charset="0"/>
      <p:regular r:id="rId36"/>
    </p:embeddedFont>
    <p:embeddedFont>
      <p:font typeface="Calibri" panose="020F0502020204030204" pitchFamily="34" charset="0"/>
      <p:regular r:id="rId37"/>
      <p:bold r:id="rId38"/>
      <p:italic r:id="rId39"/>
      <p:boldItalic r:id="rId40"/>
    </p:embeddedFont>
    <p:embeddedFont>
      <p:font typeface="Comic Sans MS" panose="030F0702030302020204" pitchFamily="66" charset="0"/>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4B"/>
    <a:srgbClr val="D0CFAD"/>
    <a:srgbClr val="A3DC24"/>
    <a:srgbClr val="8BBC1E"/>
    <a:srgbClr val="99CC00"/>
    <a:srgbClr val="7DBC00"/>
    <a:srgbClr val="2FBB2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097" autoAdjust="0"/>
  </p:normalViewPr>
  <p:slideViewPr>
    <p:cSldViewPr snapToGrid="0">
      <p:cViewPr>
        <p:scale>
          <a:sx n="63" d="100"/>
          <a:sy n="63" d="100"/>
        </p:scale>
        <p:origin x="-10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D91D-75AD-437B-B1D9-54549B5C5F99}" type="datetimeFigureOut">
              <a:rPr lang="en-US" smtClean="0"/>
              <a:t>2/17/2016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A86D8-B5BD-4475-A22A-08C26A6E5A08}" type="slidenum">
              <a:rPr lang="en-US" smtClean="0"/>
              <a:t>‹#›</a:t>
            </a:fld>
            <a:endParaRPr lang="en-US"/>
          </a:p>
        </p:txBody>
      </p:sp>
    </p:spTree>
    <p:extLst>
      <p:ext uri="{BB962C8B-B14F-4D97-AF65-F5344CB8AC3E}">
        <p14:creationId xmlns:p14="http://schemas.microsoft.com/office/powerpoint/2010/main" val="333822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 Text: </a:t>
            </a:r>
            <a:r>
              <a:rPr lang="en-US" sz="1200" i="1" dirty="0" smtClean="0">
                <a:solidFill>
                  <a:srgbClr val="C00000"/>
                </a:solidFill>
                <a:latin typeface="Comic Sans MS" panose="030F0702030302020204" pitchFamily="66" charset="0"/>
              </a:rPr>
              <a:t>A study by the U.S. Secret Service found that students who have carried out acts of school violence “usually planned out the attack in advance–with planning behavior that was oftentimes observable; and that, prior to most attacks, other children knew that the attack was to occur. Taken together, these findings suggest that it may be possible to prevent some future school attacks from occurring–and that efforts to identify, assess, and manage students who may have the intent and capacity to launch an attack may be a promising strategy for prevention.” </a:t>
            </a:r>
            <a:endParaRPr lang="en-US" sz="1200" dirty="0" smtClean="0">
              <a:solidFill>
                <a:srgbClr val="C00000"/>
              </a:solidFill>
              <a:latin typeface="Comic Sans MS" panose="030F0702030302020204" pitchFamily="66" charset="0"/>
            </a:endParaRPr>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5</a:t>
            </a:fld>
            <a:endParaRPr lang="en-US"/>
          </a:p>
        </p:txBody>
      </p:sp>
    </p:spTree>
    <p:extLst>
      <p:ext uri="{BB962C8B-B14F-4D97-AF65-F5344CB8AC3E}">
        <p14:creationId xmlns:p14="http://schemas.microsoft.com/office/powerpoint/2010/main" val="1904231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21</a:t>
            </a:fld>
            <a:endParaRPr lang="en-US"/>
          </a:p>
        </p:txBody>
      </p:sp>
    </p:spTree>
    <p:extLst>
      <p:ext uri="{BB962C8B-B14F-4D97-AF65-F5344CB8AC3E}">
        <p14:creationId xmlns:p14="http://schemas.microsoft.com/office/powerpoint/2010/main" val="341917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 as needed based on your district’s TIPS usage</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23</a:t>
            </a:fld>
            <a:endParaRPr lang="en-US"/>
          </a:p>
        </p:txBody>
      </p:sp>
    </p:spTree>
    <p:extLst>
      <p:ext uri="{BB962C8B-B14F-4D97-AF65-F5344CB8AC3E}">
        <p14:creationId xmlns:p14="http://schemas.microsoft.com/office/powerpoint/2010/main" val="160592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6</a:t>
            </a:fld>
            <a:endParaRPr lang="en-US"/>
          </a:p>
        </p:txBody>
      </p:sp>
    </p:spTree>
    <p:extLst>
      <p:ext uri="{BB962C8B-B14F-4D97-AF65-F5344CB8AC3E}">
        <p14:creationId xmlns:p14="http://schemas.microsoft.com/office/powerpoint/2010/main" val="244489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p>
          <a:p>
            <a:r>
              <a:rPr lang="en-US" dirty="0" smtClean="0"/>
              <a:t>One of the most frustrating things for a student can be when they reach out for help and nothing happens, or a situation gets worse. With TIPS, students know the school is on their side. Students are more likely to share concerning information with adults if they are guaranteed total anonymity and know their reports will be received and</a:t>
            </a:r>
          </a:p>
          <a:p>
            <a:r>
              <a:rPr lang="en-US" dirty="0" smtClean="0"/>
              <a:t>investigated...not ignored. </a:t>
            </a:r>
          </a:p>
          <a:p>
            <a:endParaRPr lang="en-US" dirty="0" smtClean="0"/>
          </a:p>
          <a:p>
            <a:r>
              <a:rPr lang="en-US" dirty="0" smtClean="0"/>
              <a:t>TIPS lets students know that the school will do everything in their power to assess their situation and prevent it from happening again. All reports from students, staff and others must be met with an immediate investigation, decisive action, and fair consequences, in order for kids not to lose confidence in the school’s capacity to act. With TIPS, students know school officials are serious and are taking proactive actions to prevent concerning behaviors.</a:t>
            </a:r>
          </a:p>
          <a:p>
            <a:endParaRPr lang="en-US" dirty="0" smtClean="0"/>
          </a:p>
          <a:p>
            <a:r>
              <a:rPr lang="en-US" dirty="0" smtClean="0"/>
              <a:t>With TIPS,</a:t>
            </a:r>
            <a:r>
              <a:rPr lang="en-US" baseline="0" dirty="0" smtClean="0"/>
              <a:t> </a:t>
            </a:r>
            <a:r>
              <a:rPr lang="en-US" dirty="0" smtClean="0"/>
              <a:t>Students can:</a:t>
            </a:r>
            <a:r>
              <a:rPr lang="en-US" baseline="0" dirty="0" smtClean="0"/>
              <a:t> </a:t>
            </a:r>
          </a:p>
          <a:p>
            <a:r>
              <a:rPr lang="en-US" dirty="0" smtClean="0"/>
              <a:t>► Report incidents that occur during and after school, on the bus, at sporting events, etc.</a:t>
            </a:r>
          </a:p>
          <a:p>
            <a:r>
              <a:rPr lang="en-US" dirty="0" smtClean="0"/>
              <a:t>► Discuss incidents with a trusted adult or parent and then submit a report following the discussion.</a:t>
            </a:r>
          </a:p>
          <a:p>
            <a:r>
              <a:rPr lang="en-US" dirty="0" smtClean="0"/>
              <a:t>► Help friends in need by reporting potential concerns, suicide risks, abuse, etc.</a:t>
            </a:r>
          </a:p>
          <a:p>
            <a:r>
              <a:rPr lang="en-US" dirty="0" smtClean="0"/>
              <a:t>► Report acts of kindness – by implementing a “Hero Report” type</a:t>
            </a:r>
            <a:r>
              <a:rPr lang="en-US" baseline="0" dirty="0" smtClean="0"/>
              <a:t>, you are </a:t>
            </a:r>
            <a:r>
              <a:rPr lang="en-US" dirty="0" smtClean="0"/>
              <a:t>allowing students to share positive behaviors of fellow students – if they helped with homework, stood up for them in a bullying situation, etc. The school can then recognize these students monthly and build a positive school climate.</a:t>
            </a:r>
          </a:p>
          <a:p>
            <a:r>
              <a:rPr lang="en-US" dirty="0" smtClean="0"/>
              <a:t>► Report any </a:t>
            </a:r>
            <a:r>
              <a:rPr lang="en-US" u="sng" dirty="0" smtClean="0"/>
              <a:t>suspected</a:t>
            </a:r>
            <a:r>
              <a:rPr lang="en-US" dirty="0" smtClean="0"/>
              <a:t> abuse/neglect by parent or</a:t>
            </a:r>
            <a:r>
              <a:rPr lang="en-US" baseline="0" dirty="0" smtClean="0"/>
              <a:t> </a:t>
            </a:r>
            <a:r>
              <a:rPr lang="en-US" dirty="0" smtClean="0"/>
              <a:t>faculty/staff</a:t>
            </a:r>
          </a:p>
          <a:p>
            <a:r>
              <a:rPr lang="en-US" dirty="0" smtClean="0"/>
              <a:t>► Confidentially share safety concerns</a:t>
            </a:r>
          </a:p>
          <a:p>
            <a:r>
              <a:rPr lang="en-US" dirty="0" smtClean="0"/>
              <a:t>► Confidentially share</a:t>
            </a:r>
            <a:r>
              <a:rPr lang="en-US" baseline="0" dirty="0" smtClean="0"/>
              <a:t> </a:t>
            </a:r>
            <a:r>
              <a:rPr lang="en-US" dirty="0" smtClean="0"/>
              <a:t>behavioral concerns regarding other students</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7</a:t>
            </a:fld>
            <a:endParaRPr lang="en-US"/>
          </a:p>
        </p:txBody>
      </p:sp>
    </p:spTree>
    <p:extLst>
      <p:ext uri="{BB962C8B-B14F-4D97-AF65-F5344CB8AC3E}">
        <p14:creationId xmlns:p14="http://schemas.microsoft.com/office/powerpoint/2010/main" val="403880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a:t>
            </a:r>
          </a:p>
          <a:p>
            <a:r>
              <a:rPr lang="en-US" dirty="0" smtClean="0"/>
              <a:t>As a parent, you are your child's best advocate and partnering with your child's school as early as possible can help resolve the issue quickly and effectively to ensure your child's safety. The TIPS platform provides a simple and effective tool for parents to connect with their child’s school, document all incidents and provide a clear audit trail of what the school knows and what actions were taken in response.</a:t>
            </a:r>
          </a:p>
          <a:p>
            <a:endParaRPr lang="en-US" dirty="0" smtClean="0"/>
          </a:p>
        </p:txBody>
      </p:sp>
      <p:sp>
        <p:nvSpPr>
          <p:cNvPr id="4" name="Slide Number Placeholder 3"/>
          <p:cNvSpPr>
            <a:spLocks noGrp="1"/>
          </p:cNvSpPr>
          <p:nvPr>
            <p:ph type="sldNum" sz="quarter" idx="10"/>
          </p:nvPr>
        </p:nvSpPr>
        <p:spPr/>
        <p:txBody>
          <a:bodyPr/>
          <a:lstStyle/>
          <a:p>
            <a:fld id="{458A86D8-B5BD-4475-A22A-08C26A6E5A08}" type="slidenum">
              <a:rPr lang="en-US" smtClean="0"/>
              <a:t>8</a:t>
            </a:fld>
            <a:endParaRPr lang="en-US"/>
          </a:p>
        </p:txBody>
      </p:sp>
    </p:spTree>
    <p:extLst>
      <p:ext uri="{BB962C8B-B14F-4D97-AF65-F5344CB8AC3E}">
        <p14:creationId xmlns:p14="http://schemas.microsoft.com/office/powerpoint/2010/main" val="348247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16</a:t>
            </a:fld>
            <a:endParaRPr lang="en-US"/>
          </a:p>
        </p:txBody>
      </p:sp>
    </p:spTree>
    <p:extLst>
      <p:ext uri="{BB962C8B-B14F-4D97-AF65-F5344CB8AC3E}">
        <p14:creationId xmlns:p14="http://schemas.microsoft.com/office/powerpoint/2010/main" val="279655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17</a:t>
            </a:fld>
            <a:endParaRPr lang="en-US"/>
          </a:p>
        </p:txBody>
      </p:sp>
    </p:spTree>
    <p:extLst>
      <p:ext uri="{BB962C8B-B14F-4D97-AF65-F5344CB8AC3E}">
        <p14:creationId xmlns:p14="http://schemas.microsoft.com/office/powerpoint/2010/main" val="89921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18</a:t>
            </a:fld>
            <a:endParaRPr lang="en-US"/>
          </a:p>
        </p:txBody>
      </p:sp>
    </p:spTree>
    <p:extLst>
      <p:ext uri="{BB962C8B-B14F-4D97-AF65-F5344CB8AC3E}">
        <p14:creationId xmlns:p14="http://schemas.microsoft.com/office/powerpoint/2010/main" val="237686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19</a:t>
            </a:fld>
            <a:endParaRPr lang="en-US"/>
          </a:p>
        </p:txBody>
      </p:sp>
    </p:spTree>
    <p:extLst>
      <p:ext uri="{BB962C8B-B14F-4D97-AF65-F5344CB8AC3E}">
        <p14:creationId xmlns:p14="http://schemas.microsoft.com/office/powerpoint/2010/main" val="331010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20</a:t>
            </a:fld>
            <a:endParaRPr lang="en-US"/>
          </a:p>
        </p:txBody>
      </p:sp>
    </p:spTree>
    <p:extLst>
      <p:ext uri="{BB962C8B-B14F-4D97-AF65-F5344CB8AC3E}">
        <p14:creationId xmlns:p14="http://schemas.microsoft.com/office/powerpoint/2010/main" val="229286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11200" y="4419600"/>
            <a:ext cx="5486400" cy="685800"/>
          </a:xfrm>
        </p:spPr>
        <p:txBody>
          <a:bodyPr/>
          <a:lstStyle>
            <a:lvl1pPr>
              <a:defRPr sz="2800">
                <a:solidFill>
                  <a:schemeClr val="accent3">
                    <a:lumMod val="20000"/>
                    <a:lumOff val="80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711200" y="4953000"/>
            <a:ext cx="5486400" cy="457200"/>
          </a:xfrm>
        </p:spPr>
        <p:txBody>
          <a:bodyPr/>
          <a:lstStyle>
            <a:lvl1pPr marL="0" indent="0">
              <a:buFontTx/>
              <a:buNone/>
              <a:defRPr sz="2000">
                <a:solidFill>
                  <a:schemeClr val="accent6">
                    <a:lumMod val="60000"/>
                    <a:lumOff val="40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95092065"/>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066800"/>
            <a:ext cx="73152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770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9685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06000" y="1143000"/>
            <a:ext cx="16764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6400" y="1143000"/>
            <a:ext cx="92964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062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33358" flipH="1">
            <a:off x="6085153" y="3763169"/>
            <a:ext cx="2386012" cy="38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49979">
            <a:off x="8640233" y="4011614"/>
            <a:ext cx="31750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59446" flipH="1">
            <a:off x="912284" y="0"/>
            <a:ext cx="3175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9897" flipH="1" flipV="1">
            <a:off x="8659790" y="48139"/>
            <a:ext cx="3234267"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914400" y="2492375"/>
            <a:ext cx="10363200" cy="1441450"/>
          </a:xfrm>
        </p:spPr>
        <p:txBody>
          <a:bodyPr/>
          <a:lstStyle>
            <a:lvl1pPr>
              <a:defRPr/>
            </a:lvl1pPr>
          </a:lstStyle>
          <a:p>
            <a:pPr lvl="0"/>
            <a:r>
              <a:rPr lang="en-US" altLang="en-US" noProof="0" smtClean="0"/>
              <a:t>Click to edit Master title style</a:t>
            </a:r>
          </a:p>
        </p:txBody>
      </p:sp>
      <p:sp>
        <p:nvSpPr>
          <p:cNvPr id="12291" name="Rectangle 3"/>
          <p:cNvSpPr>
            <a:spLocks noGrp="1" noChangeArrowheads="1"/>
          </p:cNvSpPr>
          <p:nvPr>
            <p:ph type="subTitle" idx="1"/>
          </p:nvPr>
        </p:nvSpPr>
        <p:spPr>
          <a:xfrm>
            <a:off x="1828800" y="3886201"/>
            <a:ext cx="8534400" cy="658813"/>
          </a:xfrm>
        </p:spPr>
        <p:txBody>
          <a:bodyPr/>
          <a:lstStyle>
            <a:lvl1pPr marL="0" indent="0" algn="ctr">
              <a:buFontTx/>
              <a:buNone/>
              <a:defRPr sz="2400"/>
            </a:lvl1pPr>
          </a:lstStyle>
          <a:p>
            <a:pPr lvl="0"/>
            <a:r>
              <a:rPr lang="en-US" altLang="en-US" noProof="0" smtClean="0"/>
              <a:t>Click to edit Master subtitle style</a:t>
            </a:r>
          </a:p>
        </p:txBody>
      </p:sp>
      <p:sp>
        <p:nvSpPr>
          <p:cNvPr id="8" name="Rectangle 4"/>
          <p:cNvSpPr>
            <a:spLocks noGrp="1" noChangeArrowheads="1"/>
          </p:cNvSpPr>
          <p:nvPr>
            <p:ph type="dt" sz="half" idx="10"/>
          </p:nvPr>
        </p:nvSpPr>
        <p:spPr>
          <a:xfrm>
            <a:off x="609600" y="6245225"/>
            <a:ext cx="2844800" cy="476250"/>
          </a:xfrm>
        </p:spPr>
        <p:txBody>
          <a:bodyPr/>
          <a:lstStyle>
            <a:lvl1pPr>
              <a:defRPr smtClean="0"/>
            </a:lvl1pPr>
          </a:lstStyle>
          <a:p>
            <a:endParaRPr lang="es-ES" altLang="en-US"/>
          </a:p>
        </p:txBody>
      </p:sp>
      <p:sp>
        <p:nvSpPr>
          <p:cNvPr id="9" name="Rectangle 5"/>
          <p:cNvSpPr>
            <a:spLocks noGrp="1" noChangeArrowheads="1"/>
          </p:cNvSpPr>
          <p:nvPr>
            <p:ph type="ftr" sz="quarter" idx="11"/>
          </p:nvPr>
        </p:nvSpPr>
        <p:spPr>
          <a:xfrm>
            <a:off x="4165600" y="6245225"/>
            <a:ext cx="3860800" cy="476250"/>
          </a:xfrm>
        </p:spPr>
        <p:txBody>
          <a:bodyPr/>
          <a:lstStyle>
            <a:lvl1pPr>
              <a:defRPr smtClean="0"/>
            </a:lvl1pPr>
          </a:lstStyle>
          <a:p>
            <a:endParaRPr lang="es-ES" altLang="en-US"/>
          </a:p>
        </p:txBody>
      </p:sp>
      <p:sp>
        <p:nvSpPr>
          <p:cNvPr id="10" name="Rectangle 6"/>
          <p:cNvSpPr>
            <a:spLocks noGrp="1" noChangeArrowheads="1"/>
          </p:cNvSpPr>
          <p:nvPr>
            <p:ph type="sldNum" sz="quarter" idx="12"/>
          </p:nvPr>
        </p:nvSpPr>
        <p:spPr>
          <a:xfrm>
            <a:off x="8737600" y="6245225"/>
            <a:ext cx="2844800" cy="476250"/>
          </a:xfrm>
        </p:spPr>
        <p:txBody>
          <a:bodyPr/>
          <a:lstStyle>
            <a:lvl1pPr>
              <a:defRPr smtClean="0"/>
            </a:lvl1pPr>
          </a:lstStyle>
          <a:p>
            <a:fld id="{9BC30C58-3FDA-4AB0-8E6C-6547FEB4010D}" type="slidenum">
              <a:rPr lang="es-ES" altLang="en-US" smtClean="0"/>
              <a:pPr/>
              <a:t>‹#›</a:t>
            </a:fld>
            <a:endParaRPr lang="es-ES" altLang="en-US"/>
          </a:p>
        </p:txBody>
      </p:sp>
    </p:spTree>
    <p:extLst>
      <p:ext uri="{BB962C8B-B14F-4D97-AF65-F5344CB8AC3E}">
        <p14:creationId xmlns:p14="http://schemas.microsoft.com/office/powerpoint/2010/main" val="19514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301715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8745286" cy="2879725"/>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8745286"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39293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550989"/>
            <a:ext cx="4216400" cy="4541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34000" y="1550989"/>
            <a:ext cx="4218517" cy="4541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69028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317" y="365126"/>
            <a:ext cx="9268883"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586318" y="1681163"/>
            <a:ext cx="4572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6318" y="2505075"/>
            <a:ext cx="4572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83200" y="1681163"/>
            <a:ext cx="4572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83200" y="2505075"/>
            <a:ext cx="4572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342189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43575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99194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8931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6590"/>
            <a:ext cx="4682178" cy="48744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56748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456186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92937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0348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3517" y="152401"/>
            <a:ext cx="2159000" cy="59404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52401"/>
            <a:ext cx="6275917"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9AFE8FB1-0A7A-443E-AAF7-31D4FA1AA312}" type="datetimeFigureOut">
              <a:rPr lang="en-US" smtClean="0"/>
              <a:t>2/17/2016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397328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638117"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1550989"/>
            <a:ext cx="8638117" cy="4541837"/>
          </a:xfrm>
        </p:spPr>
        <p:txBody>
          <a:bodyPr/>
          <a:lstStyle/>
          <a:p>
            <a:pPr lvl="0"/>
            <a:r>
              <a:rPr lang="en-US" noProof="0" smtClean="0"/>
              <a:t>Click icon to add chart</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endParaRPr lang="es-ES" altLang="en-US"/>
          </a:p>
        </p:txBody>
      </p:sp>
      <p:sp>
        <p:nvSpPr>
          <p:cNvPr id="5" name="Rectangle 5"/>
          <p:cNvSpPr>
            <a:spLocks noGrp="1" noChangeArrowheads="1"/>
          </p:cNvSpPr>
          <p:nvPr>
            <p:ph type="ftr" sz="quarter" idx="11"/>
          </p:nvPr>
        </p:nvSpPr>
        <p:spPr>
          <a:ln/>
        </p:spPr>
        <p:txBody>
          <a:bodyPr/>
          <a:lstStyle>
            <a:lvl1pPr>
              <a:defRPr/>
            </a:lvl1pPr>
          </a:lstStyle>
          <a:p>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7ABB5343-D3C0-45A5-9CBA-8A38488A1FBF}" type="slidenum">
              <a:rPr lang="es-ES" altLang="en-US" smtClean="0"/>
              <a:pPr/>
              <a:t>‹#›</a:t>
            </a:fld>
            <a:endParaRPr lang="es-ES" altLang="en-US"/>
          </a:p>
        </p:txBody>
      </p:sp>
    </p:spTree>
    <p:extLst>
      <p:ext uri="{BB962C8B-B14F-4D97-AF65-F5344CB8AC3E}">
        <p14:creationId xmlns:p14="http://schemas.microsoft.com/office/powerpoint/2010/main" val="38946211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638117"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550989"/>
            <a:ext cx="4216400" cy="4541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34000" y="1550989"/>
            <a:ext cx="4218517" cy="4541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s-ES" altLang="en-US"/>
          </a:p>
        </p:txBody>
      </p:sp>
      <p:sp>
        <p:nvSpPr>
          <p:cNvPr id="6" name="Rectangle 5"/>
          <p:cNvSpPr>
            <a:spLocks noGrp="1" noChangeArrowheads="1"/>
          </p:cNvSpPr>
          <p:nvPr>
            <p:ph type="ftr" sz="quarter" idx="11"/>
          </p:nvPr>
        </p:nvSpPr>
        <p:spPr>
          <a:ln/>
        </p:spPr>
        <p:txBody>
          <a:bodyPr/>
          <a:lstStyle>
            <a:lvl1pPr>
              <a:defRPr/>
            </a:lvl1pPr>
          </a:lstStyle>
          <a:p>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7ABB5343-D3C0-45A5-9CBA-8A38488A1FBF}" type="slidenum">
              <a:rPr lang="es-ES" altLang="en-US" smtClean="0"/>
              <a:pPr/>
              <a:t>‹#›</a:t>
            </a:fld>
            <a:endParaRPr lang="es-ES" altLang="en-US"/>
          </a:p>
        </p:txBody>
      </p:sp>
    </p:spTree>
    <p:extLst>
      <p:ext uri="{BB962C8B-B14F-4D97-AF65-F5344CB8AC3E}">
        <p14:creationId xmlns:p14="http://schemas.microsoft.com/office/powerpoint/2010/main" val="157701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95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219200"/>
            <a:ext cx="5283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91200" y="1219200"/>
            <a:ext cx="5588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426726"/>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6801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0800" y="1143000"/>
            <a:ext cx="6705600" cy="8382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034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452786"/>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49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2860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1066801"/>
            <a:ext cx="6815667"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143001"/>
            <a:ext cx="4011084" cy="4995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5177223"/>
      </p:ext>
    </p:extLst>
  </p:cSld>
  <p:clrMapOvr>
    <a:masterClrMapping/>
  </p:clrMapOvr>
  <p:extLst>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3000" t="-5000" r="-3000" b="-6000"/>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06400" y="152400"/>
            <a:ext cx="10972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508000" y="1219200"/>
            <a:ext cx="1076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extLst>
      <p:ext uri="{BB962C8B-B14F-4D97-AF65-F5344CB8AC3E}">
        <p14:creationId xmlns:p14="http://schemas.microsoft.com/office/powerpoint/2010/main" val="12645125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841229" flipH="1">
            <a:off x="9929284" y="123826"/>
            <a:ext cx="1809749"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170930" flipH="1" flipV="1">
            <a:off x="10033000" y="1762125"/>
            <a:ext cx="181186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9587156" flipH="1">
            <a:off x="9802284" y="3562351"/>
            <a:ext cx="1809749"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8225800">
            <a:off x="10003367" y="5157788"/>
            <a:ext cx="188595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914400" y="152400"/>
            <a:ext cx="86381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800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3"/>
          <p:cNvSpPr>
            <a:spLocks noGrp="1" noChangeArrowheads="1"/>
          </p:cNvSpPr>
          <p:nvPr>
            <p:ph type="body" idx="1"/>
          </p:nvPr>
        </p:nvSpPr>
        <p:spPr bwMode="auto">
          <a:xfrm>
            <a:off x="914400" y="1550989"/>
            <a:ext cx="8638117"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800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0EE1F1-779C-4164-85F2-6D7E3A451860}" type="slidenum">
              <a:rPr lang="en-US" altLang="en-US"/>
              <a:pPr>
                <a:defRPr/>
              </a:pPr>
              <a:t>‹#›</a:t>
            </a:fld>
            <a:endParaRPr lang="en-US" altLang="en-US"/>
          </a:p>
        </p:txBody>
      </p:sp>
    </p:spTree>
    <p:extLst>
      <p:ext uri="{BB962C8B-B14F-4D97-AF65-F5344CB8AC3E}">
        <p14:creationId xmlns:p14="http://schemas.microsoft.com/office/powerpoint/2010/main" val="2466969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kern="1200">
          <a:solidFill>
            <a:schemeClr val="tx2"/>
          </a:solidFill>
          <a:latin typeface="Kristen ITC" panose="03050502040202030202" pitchFamily="66" charset="0"/>
          <a:ea typeface="+mj-ea"/>
          <a:cs typeface="+mj-cs"/>
        </a:defRPr>
      </a:lvl1pPr>
      <a:lvl2pPr algn="ctr" rtl="0" eaLnBrk="1" fontAlgn="base" hangingPunct="1">
        <a:spcBef>
          <a:spcPct val="0"/>
        </a:spcBef>
        <a:spcAft>
          <a:spcPct val="0"/>
        </a:spcAft>
        <a:defRPr sz="3600">
          <a:solidFill>
            <a:schemeClr val="tx2"/>
          </a:solidFill>
          <a:latin typeface="Tahoma" panose="020B0604030504040204" pitchFamily="34" charset="0"/>
        </a:defRPr>
      </a:lvl2pPr>
      <a:lvl3pPr algn="ctr" rtl="0" eaLnBrk="1" fontAlgn="base" hangingPunct="1">
        <a:spcBef>
          <a:spcPct val="0"/>
        </a:spcBef>
        <a:spcAft>
          <a:spcPct val="0"/>
        </a:spcAft>
        <a:defRPr sz="3600">
          <a:solidFill>
            <a:schemeClr val="tx2"/>
          </a:solidFill>
          <a:latin typeface="Tahoma" panose="020B0604030504040204" pitchFamily="34" charset="0"/>
        </a:defRPr>
      </a:lvl3pPr>
      <a:lvl4pPr algn="ctr" rtl="0" eaLnBrk="1" fontAlgn="base" hangingPunct="1">
        <a:spcBef>
          <a:spcPct val="0"/>
        </a:spcBef>
        <a:spcAft>
          <a:spcPct val="0"/>
        </a:spcAft>
        <a:defRPr sz="3600">
          <a:solidFill>
            <a:schemeClr val="tx2"/>
          </a:solidFill>
          <a:latin typeface="Tahoma" panose="020B0604030504040204" pitchFamily="34" charset="0"/>
        </a:defRPr>
      </a:lvl4pPr>
      <a:lvl5pPr algn="ctr" rtl="0" eaLnBrk="1" fontAlgn="base" hangingPunct="1">
        <a:spcBef>
          <a:spcPct val="0"/>
        </a:spcBef>
        <a:spcAft>
          <a:spcPct val="0"/>
        </a:spcAft>
        <a:defRPr sz="3600">
          <a:solidFill>
            <a:schemeClr val="tx2"/>
          </a:solidFill>
          <a:latin typeface="Tahoma" panose="020B0604030504040204" pitchFamily="34" charset="0"/>
        </a:defRPr>
      </a:lvl5pPr>
      <a:lvl6pPr marL="457200" algn="ctr" rtl="0" eaLnBrk="1" fontAlgn="base" hangingPunct="1">
        <a:spcBef>
          <a:spcPct val="0"/>
        </a:spcBef>
        <a:spcAft>
          <a:spcPct val="0"/>
        </a:spcAft>
        <a:defRPr sz="3600">
          <a:solidFill>
            <a:schemeClr val="tx2"/>
          </a:solidFill>
          <a:latin typeface="Tahoma" panose="020B0604030504040204" pitchFamily="34" charset="0"/>
        </a:defRPr>
      </a:lvl6pPr>
      <a:lvl7pPr marL="914400" algn="ctr" rtl="0" eaLnBrk="1" fontAlgn="base" hangingPunct="1">
        <a:spcBef>
          <a:spcPct val="0"/>
        </a:spcBef>
        <a:spcAft>
          <a:spcPct val="0"/>
        </a:spcAft>
        <a:defRPr sz="3600">
          <a:solidFill>
            <a:schemeClr val="tx2"/>
          </a:solidFill>
          <a:latin typeface="Tahoma" panose="020B0604030504040204" pitchFamily="34" charset="0"/>
        </a:defRPr>
      </a:lvl7pPr>
      <a:lvl8pPr marL="1371600" algn="ctr" rtl="0" eaLnBrk="1" fontAlgn="base" hangingPunct="1">
        <a:spcBef>
          <a:spcPct val="0"/>
        </a:spcBef>
        <a:spcAft>
          <a:spcPct val="0"/>
        </a:spcAft>
        <a:defRPr sz="3600">
          <a:solidFill>
            <a:schemeClr val="tx2"/>
          </a:solidFill>
          <a:latin typeface="Tahoma" panose="020B0604030504040204" pitchFamily="34" charset="0"/>
        </a:defRPr>
      </a:lvl8pPr>
      <a:lvl9pPr marL="1828800" algn="ctr" rtl="0" eaLnBrk="1" fontAlgn="base" hangingPunct="1">
        <a:spcBef>
          <a:spcPct val="0"/>
        </a:spcBef>
        <a:spcAft>
          <a:spcPct val="0"/>
        </a:spcAft>
        <a:defRPr sz="36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Char char="•"/>
        <a:defRPr sz="3200" kern="1200">
          <a:solidFill>
            <a:schemeClr val="tx1"/>
          </a:solidFill>
          <a:latin typeface="Kristen ITC" panose="03050502040202030202" pitchFamily="66" charset="0"/>
          <a:ea typeface="+mn-ea"/>
          <a:cs typeface="+mn-cs"/>
        </a:defRPr>
      </a:lvl1pPr>
      <a:lvl2pPr marL="742950" indent="-285750" algn="l" rtl="0" eaLnBrk="1" fontAlgn="base" hangingPunct="1">
        <a:spcBef>
          <a:spcPct val="20000"/>
        </a:spcBef>
        <a:spcAft>
          <a:spcPct val="0"/>
        </a:spcAft>
        <a:buClr>
          <a:schemeClr val="hlink"/>
        </a:buClr>
        <a:buChar char="–"/>
        <a:defRPr sz="2800" kern="1200">
          <a:solidFill>
            <a:schemeClr val="tx1"/>
          </a:solidFill>
          <a:latin typeface="Kristen ITC" panose="03050502040202030202" pitchFamily="66" charset="0"/>
          <a:ea typeface="+mn-ea"/>
          <a:cs typeface="+mn-cs"/>
        </a:defRPr>
      </a:lvl2pPr>
      <a:lvl3pPr marL="1143000" indent="-228600" algn="l" rtl="0" eaLnBrk="1" fontAlgn="base" hangingPunct="1">
        <a:spcBef>
          <a:spcPct val="20000"/>
        </a:spcBef>
        <a:spcAft>
          <a:spcPct val="0"/>
        </a:spcAft>
        <a:buClr>
          <a:schemeClr val="hlink"/>
        </a:buClr>
        <a:buChar char="•"/>
        <a:defRPr sz="2400" kern="1200">
          <a:solidFill>
            <a:schemeClr val="tx1"/>
          </a:solidFill>
          <a:latin typeface="Kristen ITC" panose="03050502040202030202" pitchFamily="66" charset="0"/>
          <a:ea typeface="+mn-ea"/>
          <a:cs typeface="+mn-cs"/>
        </a:defRPr>
      </a:lvl3pPr>
      <a:lvl4pPr marL="1600200" indent="-228600" algn="l" rtl="0" eaLnBrk="1" fontAlgn="base" hangingPunct="1">
        <a:spcBef>
          <a:spcPct val="20000"/>
        </a:spcBef>
        <a:spcAft>
          <a:spcPct val="0"/>
        </a:spcAft>
        <a:buClr>
          <a:schemeClr val="hlink"/>
        </a:buClr>
        <a:buChar char="–"/>
        <a:defRPr sz="2000" kern="1200">
          <a:solidFill>
            <a:schemeClr val="tx1"/>
          </a:solidFill>
          <a:latin typeface="Kristen ITC" panose="03050502040202030202" pitchFamily="66" charset="0"/>
          <a:ea typeface="+mn-ea"/>
          <a:cs typeface="+mn-cs"/>
        </a:defRPr>
      </a:lvl4pPr>
      <a:lvl5pPr marL="2057400" indent="-228600" algn="l" rtl="0" eaLnBrk="1" fontAlgn="base" hangingPunct="1">
        <a:spcBef>
          <a:spcPct val="20000"/>
        </a:spcBef>
        <a:spcAft>
          <a:spcPct val="0"/>
        </a:spcAft>
        <a:buClr>
          <a:schemeClr val="hlink"/>
        </a:buClr>
        <a:buChar char="»"/>
        <a:defRPr sz="2000" kern="1200">
          <a:solidFill>
            <a:schemeClr val="tx1"/>
          </a:solidFill>
          <a:latin typeface="Kristen ITC" panose="03050502040202030202"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51" b="80702" l="8556" r="83809">
                        <a14:foregroundMark x1="29347" y1="59148" x2="25943" y2="48371"/>
                        <a14:foregroundMark x1="34499" y1="57644" x2="76725" y2="58396"/>
                        <a14:foregroundMark x1="51334" y1="16291" x2="51334" y2="20301"/>
                        <a14:backgroundMark x1="33119" y1="3258" x2="33119" y2="3258"/>
                        <a14:backgroundMark x1="32199" y1="36591" x2="32199" y2="36591"/>
                        <a14:backgroundMark x1="44802" y1="35840" x2="44802" y2="35840"/>
                        <a14:backgroundMark x1="56486" y1="35840" x2="56486" y2="35840"/>
                      </a14:backgroundRemoval>
                    </a14:imgEffect>
                  </a14:imgLayer>
                </a14:imgProps>
              </a:ext>
              <a:ext uri="{28A0092B-C50C-407E-A947-70E740481C1C}">
                <a14:useLocalDpi xmlns:a14="http://schemas.microsoft.com/office/drawing/2010/main" val="0"/>
              </a:ext>
            </a:extLst>
          </a:blip>
          <a:srcRect l="8623" r="20376" b="25294"/>
          <a:stretch/>
        </p:blipFill>
        <p:spPr>
          <a:xfrm>
            <a:off x="1360894" y="1600200"/>
            <a:ext cx="9470212" cy="3657600"/>
          </a:xfrm>
          <a:prstGeom prst="rect">
            <a:avLst/>
          </a:prstGeom>
        </p:spPr>
      </p:pic>
    </p:spTree>
    <p:extLst>
      <p:ext uri="{BB962C8B-B14F-4D97-AF65-F5344CB8AC3E}">
        <p14:creationId xmlns:p14="http://schemas.microsoft.com/office/powerpoint/2010/main" val="19247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0624"/>
            <a:ext cx="8638117" cy="1143000"/>
          </a:xfrm>
        </p:spPr>
        <p:txBody>
          <a:bodyPr>
            <a:normAutofit/>
          </a:bodyPr>
          <a:lstStyle/>
          <a:p>
            <a:pPr algn="l"/>
            <a:r>
              <a:rPr lang="en-US" sz="4000" b="1" dirty="0" smtClean="0"/>
              <a:t>Who can use TIPS?</a:t>
            </a:r>
            <a:endParaRPr lang="en-US" sz="4000" b="1" dirty="0"/>
          </a:p>
        </p:txBody>
      </p:sp>
      <p:sp>
        <p:nvSpPr>
          <p:cNvPr id="5" name="Content Placeholder 2"/>
          <p:cNvSpPr txBox="1">
            <a:spLocks/>
          </p:cNvSpPr>
          <p:nvPr/>
        </p:nvSpPr>
        <p:spPr>
          <a:xfrm>
            <a:off x="5761921" y="3166941"/>
            <a:ext cx="3790596" cy="52516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4400" dirty="0" smtClean="0">
                <a:solidFill>
                  <a:srgbClr val="C00000"/>
                </a:solidFill>
                <a:latin typeface="Kristen ITC" panose="03050502040202030202" pitchFamily="66" charset="0"/>
              </a:rPr>
              <a:t>Staff</a:t>
            </a: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a:solidFill>
                <a:srgbClr val="C00000"/>
              </a:solidFill>
              <a:latin typeface="Kristen ITC" panose="03050502040202030202" pitchFamily="66"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255" b="-219"/>
          <a:stretch/>
        </p:blipFill>
        <p:spPr>
          <a:xfrm>
            <a:off x="1787645" y="1817583"/>
            <a:ext cx="3678245" cy="3749040"/>
          </a:xfrm>
          <a:prstGeom prst="rect">
            <a:avLst/>
          </a:prstGeom>
        </p:spPr>
      </p:pic>
    </p:spTree>
    <p:extLst>
      <p:ext uri="{BB962C8B-B14F-4D97-AF65-F5344CB8AC3E}">
        <p14:creationId xmlns:p14="http://schemas.microsoft.com/office/powerpoint/2010/main" val="1761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0624"/>
            <a:ext cx="8638117" cy="1143000"/>
          </a:xfrm>
        </p:spPr>
        <p:txBody>
          <a:bodyPr>
            <a:normAutofit/>
          </a:bodyPr>
          <a:lstStyle/>
          <a:p>
            <a:pPr algn="l"/>
            <a:r>
              <a:rPr lang="en-US" sz="4000" b="1" dirty="0" smtClean="0"/>
              <a:t>Who can use TIPS?</a:t>
            </a:r>
            <a:endParaRPr lang="en-US" sz="4000" b="1" dirty="0"/>
          </a:p>
        </p:txBody>
      </p:sp>
      <p:sp>
        <p:nvSpPr>
          <p:cNvPr id="5" name="Content Placeholder 2"/>
          <p:cNvSpPr txBox="1">
            <a:spLocks/>
          </p:cNvSpPr>
          <p:nvPr/>
        </p:nvSpPr>
        <p:spPr>
          <a:xfrm>
            <a:off x="6447970" y="2814691"/>
            <a:ext cx="3790596" cy="52516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4400" dirty="0" smtClean="0">
                <a:solidFill>
                  <a:srgbClr val="C00000"/>
                </a:solidFill>
                <a:latin typeface="Kristen ITC" panose="03050502040202030202" pitchFamily="66" charset="0"/>
              </a:rPr>
              <a:t>Community Members</a:t>
            </a: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a:solidFill>
                <a:srgbClr val="C00000"/>
              </a:solidFill>
              <a:latin typeface="Kristen ITC" panose="03050502040202030202"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856" y="1687726"/>
            <a:ext cx="3048000" cy="228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783" y="2830726"/>
            <a:ext cx="3307404" cy="2286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4105"/>
          <a:stretch/>
        </p:blipFill>
        <p:spPr>
          <a:xfrm>
            <a:off x="3333742" y="3848980"/>
            <a:ext cx="3432432" cy="1963562"/>
          </a:xfrm>
          <a:prstGeom prst="rect">
            <a:avLst/>
          </a:prstGeom>
        </p:spPr>
      </p:pic>
    </p:spTree>
    <p:extLst>
      <p:ext uri="{BB962C8B-B14F-4D97-AF65-F5344CB8AC3E}">
        <p14:creationId xmlns:p14="http://schemas.microsoft.com/office/powerpoint/2010/main" val="38246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7200" dirty="0" smtClean="0"/>
              <a:t>Where to go….</a:t>
            </a:r>
            <a:endParaRPr lang="en-US" sz="7200" dirty="0"/>
          </a:p>
        </p:txBody>
      </p:sp>
    </p:spTree>
    <p:extLst>
      <p:ext uri="{BB962C8B-B14F-4D97-AF65-F5344CB8AC3E}">
        <p14:creationId xmlns:p14="http://schemas.microsoft.com/office/powerpoint/2010/main" val="16873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5000"/>
                                  </p:iterate>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759"/>
            <a:ext cx="8638117" cy="1143000"/>
          </a:xfrm>
        </p:spPr>
        <p:txBody>
          <a:bodyPr/>
          <a:lstStyle/>
          <a:p>
            <a:pPr algn="l"/>
            <a:r>
              <a:rPr lang="en-US" dirty="0" smtClean="0"/>
              <a:t>Look for the TIPS button on our school website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687" y="1770936"/>
            <a:ext cx="1295400" cy="952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979" y="1770936"/>
            <a:ext cx="2371725" cy="1000125"/>
          </a:xfrm>
          <a:prstGeom prst="rect">
            <a:avLst/>
          </a:prstGeom>
        </p:spPr>
      </p:pic>
      <p:sp>
        <p:nvSpPr>
          <p:cNvPr id="13" name="Title 1"/>
          <p:cNvSpPr txBox="1">
            <a:spLocks/>
          </p:cNvSpPr>
          <p:nvPr/>
        </p:nvSpPr>
        <p:spPr bwMode="auto">
          <a:xfrm>
            <a:off x="914400" y="3193238"/>
            <a:ext cx="86381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800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Kristen ITC" panose="03050502040202030202" pitchFamily="66" charset="0"/>
                <a:ea typeface="+mj-ea"/>
                <a:cs typeface="+mj-cs"/>
              </a:defRPr>
            </a:lvl1pPr>
            <a:lvl2pPr algn="ctr" rtl="0" eaLnBrk="1" fontAlgn="base" hangingPunct="1">
              <a:spcBef>
                <a:spcPct val="0"/>
              </a:spcBef>
              <a:spcAft>
                <a:spcPct val="0"/>
              </a:spcAft>
              <a:defRPr sz="3600">
                <a:solidFill>
                  <a:schemeClr val="tx2"/>
                </a:solidFill>
                <a:latin typeface="Tahoma" panose="020B0604030504040204" pitchFamily="34" charset="0"/>
              </a:defRPr>
            </a:lvl2pPr>
            <a:lvl3pPr algn="ctr" rtl="0" eaLnBrk="1" fontAlgn="base" hangingPunct="1">
              <a:spcBef>
                <a:spcPct val="0"/>
              </a:spcBef>
              <a:spcAft>
                <a:spcPct val="0"/>
              </a:spcAft>
              <a:defRPr sz="3600">
                <a:solidFill>
                  <a:schemeClr val="tx2"/>
                </a:solidFill>
                <a:latin typeface="Tahoma" panose="020B0604030504040204" pitchFamily="34" charset="0"/>
              </a:defRPr>
            </a:lvl3pPr>
            <a:lvl4pPr algn="ctr" rtl="0" eaLnBrk="1" fontAlgn="base" hangingPunct="1">
              <a:spcBef>
                <a:spcPct val="0"/>
              </a:spcBef>
              <a:spcAft>
                <a:spcPct val="0"/>
              </a:spcAft>
              <a:defRPr sz="3600">
                <a:solidFill>
                  <a:schemeClr val="tx2"/>
                </a:solidFill>
                <a:latin typeface="Tahoma" panose="020B0604030504040204" pitchFamily="34" charset="0"/>
              </a:defRPr>
            </a:lvl4pPr>
            <a:lvl5pPr algn="ctr" rtl="0" eaLnBrk="1" fontAlgn="base" hangingPunct="1">
              <a:spcBef>
                <a:spcPct val="0"/>
              </a:spcBef>
              <a:spcAft>
                <a:spcPct val="0"/>
              </a:spcAft>
              <a:defRPr sz="3600">
                <a:solidFill>
                  <a:schemeClr val="tx2"/>
                </a:solidFill>
                <a:latin typeface="Tahoma" panose="020B0604030504040204" pitchFamily="34" charset="0"/>
              </a:defRPr>
            </a:lvl5pPr>
            <a:lvl6pPr marL="457200" algn="ctr" rtl="0" eaLnBrk="1" fontAlgn="base" hangingPunct="1">
              <a:spcBef>
                <a:spcPct val="0"/>
              </a:spcBef>
              <a:spcAft>
                <a:spcPct val="0"/>
              </a:spcAft>
              <a:defRPr sz="3600">
                <a:solidFill>
                  <a:schemeClr val="tx2"/>
                </a:solidFill>
                <a:latin typeface="Tahoma" panose="020B0604030504040204" pitchFamily="34" charset="0"/>
              </a:defRPr>
            </a:lvl6pPr>
            <a:lvl7pPr marL="914400" algn="ctr" rtl="0" eaLnBrk="1" fontAlgn="base" hangingPunct="1">
              <a:spcBef>
                <a:spcPct val="0"/>
              </a:spcBef>
              <a:spcAft>
                <a:spcPct val="0"/>
              </a:spcAft>
              <a:defRPr sz="3600">
                <a:solidFill>
                  <a:schemeClr val="tx2"/>
                </a:solidFill>
                <a:latin typeface="Tahoma" panose="020B0604030504040204" pitchFamily="34" charset="0"/>
              </a:defRPr>
            </a:lvl7pPr>
            <a:lvl8pPr marL="1371600" algn="ctr" rtl="0" eaLnBrk="1" fontAlgn="base" hangingPunct="1">
              <a:spcBef>
                <a:spcPct val="0"/>
              </a:spcBef>
              <a:spcAft>
                <a:spcPct val="0"/>
              </a:spcAft>
              <a:defRPr sz="3600">
                <a:solidFill>
                  <a:schemeClr val="tx2"/>
                </a:solidFill>
                <a:latin typeface="Tahoma" panose="020B0604030504040204" pitchFamily="34" charset="0"/>
              </a:defRPr>
            </a:lvl8pPr>
            <a:lvl9pPr marL="1828800" algn="ctr" rtl="0" eaLnBrk="1" fontAlgn="base" hangingPunct="1">
              <a:spcBef>
                <a:spcPct val="0"/>
              </a:spcBef>
              <a:spcAft>
                <a:spcPct val="0"/>
              </a:spcAft>
              <a:defRPr sz="3600">
                <a:solidFill>
                  <a:schemeClr val="tx2"/>
                </a:solidFill>
                <a:latin typeface="Tahoma" panose="020B0604030504040204" pitchFamily="34" charset="0"/>
              </a:defRPr>
            </a:lvl9pPr>
          </a:lstStyle>
          <a:p>
            <a:pPr algn="l"/>
            <a:r>
              <a:rPr lang="en-US" dirty="0" smtClean="0"/>
              <a:t>And next to our social media icons: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6799" y="4340128"/>
            <a:ext cx="945906" cy="931823"/>
          </a:xfrm>
          <a:prstGeom prst="rect">
            <a:avLst/>
          </a:prstGeom>
        </p:spPr>
      </p:pic>
      <p:pic>
        <p:nvPicPr>
          <p:cNvPr id="9" name="Picture 8"/>
          <p:cNvPicPr>
            <a:picLocks noChangeAspect="1"/>
          </p:cNvPicPr>
          <p:nvPr/>
        </p:nvPicPr>
        <p:blipFill rotWithShape="1">
          <a:blip r:embed="rId5">
            <a:duotone>
              <a:schemeClr val="accent5">
                <a:shade val="45000"/>
                <a:satMod val="135000"/>
              </a:schemeClr>
              <a:prstClr val="white"/>
            </a:duotone>
          </a:blip>
          <a:srcRect l="15197" t="3698" r="15641" b="3650"/>
          <a:stretch/>
        </p:blipFill>
        <p:spPr>
          <a:xfrm>
            <a:off x="2932687" y="4328525"/>
            <a:ext cx="927254" cy="931628"/>
          </a:xfrm>
          <a:prstGeom prst="rect">
            <a:avLst/>
          </a:prstGeom>
          <a:noFill/>
          <a:ln>
            <a:noFill/>
          </a:ln>
        </p:spPr>
      </p:pic>
      <p:pic>
        <p:nvPicPr>
          <p:cNvPr id="10" name="Picture 9"/>
          <p:cNvPicPr>
            <a:picLocks noChangeAspect="1"/>
          </p:cNvPicPr>
          <p:nvPr/>
        </p:nvPicPr>
        <p:blipFill rotWithShape="1">
          <a:blip r:embed="rId6">
            <a:duotone>
              <a:schemeClr val="accent5">
                <a:shade val="45000"/>
                <a:satMod val="135000"/>
              </a:schemeClr>
              <a:prstClr val="white"/>
            </a:duotone>
          </a:blip>
          <a:srcRect l="4219" t="4710" r="4417" b="4639"/>
          <a:stretch/>
        </p:blipFill>
        <p:spPr>
          <a:xfrm>
            <a:off x="4989743" y="4340128"/>
            <a:ext cx="927254" cy="920025"/>
          </a:xfrm>
          <a:prstGeom prst="rect">
            <a:avLst/>
          </a:prstGeom>
          <a:noFill/>
          <a:ln>
            <a:noFill/>
          </a:ln>
        </p:spPr>
      </p:pic>
      <p:pic>
        <p:nvPicPr>
          <p:cNvPr id="11" name="Picture 10"/>
          <p:cNvPicPr>
            <a:picLocks noChangeAspect="1"/>
          </p:cNvPicPr>
          <p:nvPr/>
        </p:nvPicPr>
        <p:blipFill rotWithShape="1">
          <a:blip r:embed="rId7">
            <a:duotone>
              <a:schemeClr val="accent5">
                <a:shade val="45000"/>
                <a:satMod val="135000"/>
              </a:schemeClr>
              <a:prstClr val="white"/>
            </a:duotone>
          </a:blip>
          <a:srcRect l="1914" t="3785" r="2200" b="3526"/>
          <a:stretch/>
        </p:blipFill>
        <p:spPr>
          <a:xfrm>
            <a:off x="6018271" y="4343800"/>
            <a:ext cx="927254" cy="916353"/>
          </a:xfrm>
          <a:prstGeom prst="rect">
            <a:avLst/>
          </a:prstGeom>
          <a:noFill/>
          <a:ln>
            <a:noFill/>
          </a:ln>
        </p:spPr>
      </p:pic>
      <p:pic>
        <p:nvPicPr>
          <p:cNvPr id="15" name="Picture 14"/>
          <p:cNvPicPr>
            <a:picLocks noChangeAspect="1"/>
          </p:cNvPicPr>
          <p:nvPr/>
        </p:nvPicPr>
        <p:blipFill rotWithShape="1">
          <a:blip r:embed="rId8">
            <a:duotone>
              <a:schemeClr val="accent5">
                <a:shade val="45000"/>
                <a:satMod val="135000"/>
              </a:schemeClr>
              <a:prstClr val="white"/>
            </a:duotone>
          </a:blip>
          <a:srcRect l="51675" t="9299" r="10650" b="7148"/>
          <a:stretch/>
        </p:blipFill>
        <p:spPr>
          <a:xfrm>
            <a:off x="3961215" y="4351167"/>
            <a:ext cx="927254" cy="920784"/>
          </a:xfrm>
          <a:prstGeom prst="rect">
            <a:avLst/>
          </a:prstGeom>
        </p:spPr>
      </p:pic>
    </p:spTree>
    <p:extLst>
      <p:ext uri="{BB962C8B-B14F-4D97-AF65-F5344CB8AC3E}">
        <p14:creationId xmlns:p14="http://schemas.microsoft.com/office/powerpoint/2010/main" val="12616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500" tmFilter="0, 0; .2, .5; .8, .5; 1, 0"/>
                                        <p:tgtEl>
                                          <p:spTgt spid="5"/>
                                        </p:tgtEl>
                                      </p:cBhvr>
                                    </p:animEffect>
                                    <p:animScale>
                                      <p:cBhvr>
                                        <p:cTn id="4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7989"/>
            <a:ext cx="8638117" cy="1143000"/>
          </a:xfrm>
        </p:spPr>
        <p:txBody>
          <a:bodyPr/>
          <a:lstStyle/>
          <a:p>
            <a:pPr algn="l"/>
            <a:r>
              <a:rPr lang="en-US" sz="4000" b="1" dirty="0" smtClean="0"/>
              <a:t>Where to go to make a report:</a:t>
            </a:r>
            <a:endParaRPr lang="en-US" sz="4000" b="1" dirty="0"/>
          </a:p>
        </p:txBody>
      </p:sp>
      <p:sp>
        <p:nvSpPr>
          <p:cNvPr id="3" name="Content Placeholder 2"/>
          <p:cNvSpPr>
            <a:spLocks noGrp="1"/>
          </p:cNvSpPr>
          <p:nvPr>
            <p:ph idx="1"/>
          </p:nvPr>
        </p:nvSpPr>
        <p:spPr>
          <a:ln>
            <a:solidFill>
              <a:srgbClr val="FF0000"/>
            </a:solidFill>
          </a:ln>
        </p:spPr>
        <p:txBody>
          <a:bodyPr anchor="ctr"/>
          <a:lstStyle/>
          <a:p>
            <a:pPr marL="0" indent="0" algn="ctr">
              <a:buNone/>
            </a:pPr>
            <a:r>
              <a:rPr lang="en-US" dirty="0" smtClean="0">
                <a:solidFill>
                  <a:srgbClr val="C00000"/>
                </a:solidFill>
                <a:latin typeface="Courier New" panose="02070309020205020404" pitchFamily="49" charset="0"/>
                <a:cs typeface="Courier New" panose="02070309020205020404" pitchFamily="49" charset="0"/>
              </a:rPr>
              <a:t>[INSERT Screen shot of school website with button]</a:t>
            </a:r>
            <a:endParaRPr lang="en-US" dirty="0">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3181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7989"/>
            <a:ext cx="8638117" cy="1143000"/>
          </a:xfrm>
        </p:spPr>
        <p:txBody>
          <a:bodyPr/>
          <a:lstStyle/>
          <a:p>
            <a:pPr algn="l"/>
            <a:r>
              <a:rPr lang="en-US" sz="4000" b="1" dirty="0" smtClean="0"/>
              <a:t>Where to go to make a report:</a:t>
            </a:r>
            <a:endParaRPr lang="en-US" sz="4000" b="1" dirty="0"/>
          </a:p>
        </p:txBody>
      </p:sp>
      <p:sp>
        <p:nvSpPr>
          <p:cNvPr id="3" name="Content Placeholder 2"/>
          <p:cNvSpPr>
            <a:spLocks noGrp="1"/>
          </p:cNvSpPr>
          <p:nvPr>
            <p:ph idx="1"/>
          </p:nvPr>
        </p:nvSpPr>
        <p:spPr>
          <a:ln>
            <a:solidFill>
              <a:srgbClr val="FF0000"/>
            </a:solidFill>
          </a:ln>
        </p:spPr>
        <p:txBody>
          <a:bodyPr anchor="ctr"/>
          <a:lstStyle/>
          <a:p>
            <a:pPr marL="0" indent="0" algn="ctr">
              <a:buNone/>
            </a:pPr>
            <a:r>
              <a:rPr lang="en-US" dirty="0" smtClean="0">
                <a:solidFill>
                  <a:srgbClr val="C00000"/>
                </a:solidFill>
                <a:latin typeface="Courier New" panose="02070309020205020404" pitchFamily="49" charset="0"/>
                <a:cs typeface="Courier New" panose="02070309020205020404" pitchFamily="49" charset="0"/>
              </a:rPr>
              <a:t>[INSERT Hotline Phone Number, if applicable]</a:t>
            </a:r>
            <a:endParaRPr lang="en-US" dirty="0">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1953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3415"/>
            <a:ext cx="8638117" cy="1143000"/>
          </a:xfrm>
        </p:spPr>
        <p:txBody>
          <a:bodyPr/>
          <a:lstStyle/>
          <a:p>
            <a:pPr algn="l"/>
            <a:r>
              <a:rPr lang="en-US" sz="4000" b="1" dirty="0" smtClean="0"/>
              <a:t>What incidents can be reported?</a:t>
            </a:r>
            <a:endParaRPr lang="en-US" sz="4000" b="1" dirty="0"/>
          </a:p>
        </p:txBody>
      </p:sp>
      <p:grpSp>
        <p:nvGrpSpPr>
          <p:cNvPr id="3" name="Group 2"/>
          <p:cNvGrpSpPr/>
          <p:nvPr/>
        </p:nvGrpSpPr>
        <p:grpSpPr>
          <a:xfrm>
            <a:off x="1442853" y="1446415"/>
            <a:ext cx="7056314" cy="4854632"/>
            <a:chOff x="1442853" y="1446415"/>
            <a:chExt cx="7056314" cy="4854632"/>
          </a:xfrm>
        </p:grpSpPr>
        <p:sp>
          <p:nvSpPr>
            <p:cNvPr id="4" name="Rectangle 3"/>
            <p:cNvSpPr/>
            <p:nvPr/>
          </p:nvSpPr>
          <p:spPr bwMode="auto">
            <a:xfrm>
              <a:off x="1442853" y="1446415"/>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Bullying</a:t>
              </a:r>
            </a:p>
          </p:txBody>
        </p:sp>
        <p:sp>
          <p:nvSpPr>
            <p:cNvPr id="8" name="Rectangle 7"/>
            <p:cNvSpPr/>
            <p:nvPr/>
          </p:nvSpPr>
          <p:spPr bwMode="auto">
            <a:xfrm>
              <a:off x="4971010" y="1446415"/>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a:solidFill>
                    <a:srgbClr val="C00000"/>
                  </a:solidFill>
                  <a:latin typeface="Comic Sans MS" panose="030F0702030302020204" pitchFamily="66" charset="0"/>
                </a:rPr>
                <a:t>Bus Incidents</a:t>
              </a:r>
              <a:endParaRPr lang="en-US" sz="3600" dirty="0">
                <a:solidFill>
                  <a:srgbClr val="C00000"/>
                </a:solidFill>
                <a:latin typeface="Comic Sans MS" panose="030F0702030302020204" pitchFamily="66" charset="0"/>
              </a:endParaRPr>
            </a:p>
          </p:txBody>
        </p:sp>
        <p:sp>
          <p:nvSpPr>
            <p:cNvPr id="9" name="Rectangle 8"/>
            <p:cNvSpPr/>
            <p:nvPr/>
          </p:nvSpPr>
          <p:spPr bwMode="auto">
            <a:xfrm>
              <a:off x="1442853" y="3873731"/>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a:solidFill>
                    <a:srgbClr val="C00000"/>
                  </a:solidFill>
                  <a:latin typeface="Comic Sans MS" panose="030F0702030302020204" pitchFamily="66" charset="0"/>
                </a:rPr>
                <a:t>Cyber Bullying </a:t>
              </a:r>
              <a:endParaRPr lang="en-US" sz="3600" dirty="0">
                <a:solidFill>
                  <a:srgbClr val="C00000"/>
                </a:solidFill>
                <a:latin typeface="Comic Sans MS" panose="030F0702030302020204" pitchFamily="66" charset="0"/>
              </a:endParaRPr>
            </a:p>
          </p:txBody>
        </p:sp>
        <p:sp>
          <p:nvSpPr>
            <p:cNvPr id="10" name="Rectangle 9"/>
            <p:cNvSpPr/>
            <p:nvPr/>
          </p:nvSpPr>
          <p:spPr bwMode="auto">
            <a:xfrm>
              <a:off x="4971009" y="3873731"/>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a:solidFill>
                    <a:srgbClr val="FFDE4B"/>
                  </a:solidFill>
                  <a:latin typeface="Comic Sans MS" panose="030F0702030302020204" pitchFamily="66" charset="0"/>
                </a:rPr>
                <a:t>Hazing</a:t>
              </a:r>
              <a:endParaRPr lang="en-US" sz="3600" dirty="0">
                <a:solidFill>
                  <a:srgbClr val="FFDE4B"/>
                </a:solidFill>
                <a:latin typeface="Comic Sans MS" panose="030F0702030302020204" pitchFamily="66" charset="0"/>
              </a:endParaRPr>
            </a:p>
          </p:txBody>
        </p:sp>
      </p:grpSp>
    </p:spTree>
    <p:extLst>
      <p:ext uri="{BB962C8B-B14F-4D97-AF65-F5344CB8AC3E}">
        <p14:creationId xmlns:p14="http://schemas.microsoft.com/office/powerpoint/2010/main" val="27105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3415"/>
            <a:ext cx="8638117" cy="1143000"/>
          </a:xfrm>
        </p:spPr>
        <p:txBody>
          <a:bodyPr/>
          <a:lstStyle/>
          <a:p>
            <a:pPr algn="l"/>
            <a:r>
              <a:rPr lang="en-US" sz="4000" b="1" dirty="0" smtClean="0"/>
              <a:t>What incidents can be reported?</a:t>
            </a:r>
            <a:endParaRPr lang="en-US" sz="4000" b="1" dirty="0"/>
          </a:p>
        </p:txBody>
      </p:sp>
      <p:grpSp>
        <p:nvGrpSpPr>
          <p:cNvPr id="3" name="Group 2"/>
          <p:cNvGrpSpPr/>
          <p:nvPr/>
        </p:nvGrpSpPr>
        <p:grpSpPr>
          <a:xfrm>
            <a:off x="1442853" y="1446415"/>
            <a:ext cx="7056314" cy="4854632"/>
            <a:chOff x="1442853" y="1446415"/>
            <a:chExt cx="7056314" cy="4854632"/>
          </a:xfrm>
        </p:grpSpPr>
        <p:sp>
          <p:nvSpPr>
            <p:cNvPr id="4" name="Rectangle 3"/>
            <p:cNvSpPr/>
            <p:nvPr/>
          </p:nvSpPr>
          <p:spPr bwMode="auto">
            <a:xfrm>
              <a:off x="1442853" y="1446415"/>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Fighting</a:t>
              </a:r>
            </a:p>
          </p:txBody>
        </p:sp>
        <p:sp>
          <p:nvSpPr>
            <p:cNvPr id="8" name="Rectangle 7"/>
            <p:cNvSpPr/>
            <p:nvPr/>
          </p:nvSpPr>
          <p:spPr bwMode="auto">
            <a:xfrm>
              <a:off x="4971010" y="1446415"/>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Threats to Harm</a:t>
              </a:r>
            </a:p>
          </p:txBody>
        </p:sp>
        <p:sp>
          <p:nvSpPr>
            <p:cNvPr id="9" name="Rectangle 8"/>
            <p:cNvSpPr/>
            <p:nvPr/>
          </p:nvSpPr>
          <p:spPr bwMode="auto">
            <a:xfrm>
              <a:off x="1442853" y="3873731"/>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Concerning Behaviors </a:t>
              </a:r>
            </a:p>
          </p:txBody>
        </p:sp>
        <p:sp>
          <p:nvSpPr>
            <p:cNvPr id="10" name="Rectangle 9"/>
            <p:cNvSpPr/>
            <p:nvPr/>
          </p:nvSpPr>
          <p:spPr bwMode="auto">
            <a:xfrm>
              <a:off x="4971009" y="3873731"/>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Sexual Misconduct</a:t>
              </a:r>
            </a:p>
          </p:txBody>
        </p:sp>
      </p:grpSp>
    </p:spTree>
    <p:extLst>
      <p:ext uri="{BB962C8B-B14F-4D97-AF65-F5344CB8AC3E}">
        <p14:creationId xmlns:p14="http://schemas.microsoft.com/office/powerpoint/2010/main" val="23104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3415"/>
            <a:ext cx="8638117" cy="1143000"/>
          </a:xfrm>
        </p:spPr>
        <p:txBody>
          <a:bodyPr/>
          <a:lstStyle/>
          <a:p>
            <a:pPr algn="l"/>
            <a:r>
              <a:rPr lang="en-US" sz="4000" b="1" dirty="0" smtClean="0"/>
              <a:t>What incidents can be reported?</a:t>
            </a:r>
            <a:endParaRPr lang="en-US" sz="4000" b="1" dirty="0"/>
          </a:p>
        </p:txBody>
      </p:sp>
      <p:grpSp>
        <p:nvGrpSpPr>
          <p:cNvPr id="3" name="Group 2"/>
          <p:cNvGrpSpPr/>
          <p:nvPr/>
        </p:nvGrpSpPr>
        <p:grpSpPr>
          <a:xfrm>
            <a:off x="1442853" y="1446415"/>
            <a:ext cx="7056314" cy="4854632"/>
            <a:chOff x="1442853" y="1446415"/>
            <a:chExt cx="7056314" cy="4854632"/>
          </a:xfrm>
        </p:grpSpPr>
        <p:sp>
          <p:nvSpPr>
            <p:cNvPr id="4" name="Rectangle 3"/>
            <p:cNvSpPr/>
            <p:nvPr/>
          </p:nvSpPr>
          <p:spPr bwMode="auto">
            <a:xfrm>
              <a:off x="1442853" y="1446415"/>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smtClean="0">
                  <a:solidFill>
                    <a:srgbClr val="FFDE4B"/>
                  </a:solidFill>
                  <a:latin typeface="Comic Sans MS" panose="030F0702030302020204" pitchFamily="66" charset="0"/>
                </a:rPr>
                <a:t>Suicidal </a:t>
              </a:r>
              <a:r>
                <a:rPr lang="en-US" sz="3600" dirty="0">
                  <a:solidFill>
                    <a:srgbClr val="FFDE4B"/>
                  </a:solidFill>
                  <a:latin typeface="Comic Sans MS" panose="030F0702030302020204" pitchFamily="66" charset="0"/>
                </a:rPr>
                <a:t>Thoughts/ </a:t>
              </a:r>
              <a:r>
                <a:rPr lang="en-US" sz="3600" dirty="0" smtClean="0">
                  <a:solidFill>
                    <a:srgbClr val="FFDE4B"/>
                  </a:solidFill>
                  <a:latin typeface="Comic Sans MS" panose="030F0702030302020204" pitchFamily="66" charset="0"/>
                </a:rPr>
                <a:t>Threats</a:t>
              </a:r>
              <a:endParaRPr lang="en-US" sz="3600" dirty="0">
                <a:solidFill>
                  <a:srgbClr val="FFDE4B"/>
                </a:solidFill>
                <a:latin typeface="Comic Sans MS" panose="030F0702030302020204" pitchFamily="66" charset="0"/>
              </a:endParaRPr>
            </a:p>
          </p:txBody>
        </p:sp>
        <p:sp>
          <p:nvSpPr>
            <p:cNvPr id="8" name="Rectangle 7"/>
            <p:cNvSpPr/>
            <p:nvPr/>
          </p:nvSpPr>
          <p:spPr bwMode="auto">
            <a:xfrm>
              <a:off x="4971010" y="1446415"/>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Sexting</a:t>
              </a:r>
            </a:p>
          </p:txBody>
        </p:sp>
        <p:sp>
          <p:nvSpPr>
            <p:cNvPr id="9" name="Rectangle 8"/>
            <p:cNvSpPr/>
            <p:nvPr/>
          </p:nvSpPr>
          <p:spPr bwMode="auto">
            <a:xfrm>
              <a:off x="1442853" y="3873731"/>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Weapons</a:t>
              </a:r>
            </a:p>
          </p:txBody>
        </p:sp>
        <p:sp>
          <p:nvSpPr>
            <p:cNvPr id="10" name="Rectangle 9"/>
            <p:cNvSpPr/>
            <p:nvPr/>
          </p:nvSpPr>
          <p:spPr bwMode="auto">
            <a:xfrm>
              <a:off x="4971009" y="3873731"/>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Drugs/Alcohol</a:t>
              </a:r>
            </a:p>
          </p:txBody>
        </p:sp>
      </p:grpSp>
    </p:spTree>
    <p:extLst>
      <p:ext uri="{BB962C8B-B14F-4D97-AF65-F5344CB8AC3E}">
        <p14:creationId xmlns:p14="http://schemas.microsoft.com/office/powerpoint/2010/main" val="333014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3415"/>
            <a:ext cx="8638117" cy="1143000"/>
          </a:xfrm>
        </p:spPr>
        <p:txBody>
          <a:bodyPr/>
          <a:lstStyle/>
          <a:p>
            <a:pPr algn="l"/>
            <a:r>
              <a:rPr lang="en-US" sz="4000" b="1" dirty="0" smtClean="0"/>
              <a:t>What incidents can be reported?</a:t>
            </a:r>
            <a:endParaRPr lang="en-US" sz="4000" b="1" dirty="0"/>
          </a:p>
        </p:txBody>
      </p:sp>
      <p:grpSp>
        <p:nvGrpSpPr>
          <p:cNvPr id="3" name="Group 2"/>
          <p:cNvGrpSpPr/>
          <p:nvPr/>
        </p:nvGrpSpPr>
        <p:grpSpPr>
          <a:xfrm>
            <a:off x="1442852" y="1446415"/>
            <a:ext cx="7056315" cy="4854632"/>
            <a:chOff x="1442852" y="1446415"/>
            <a:chExt cx="7056315" cy="4854632"/>
          </a:xfrm>
        </p:grpSpPr>
        <p:sp>
          <p:nvSpPr>
            <p:cNvPr id="4" name="Rectangle 3"/>
            <p:cNvSpPr/>
            <p:nvPr/>
          </p:nvSpPr>
          <p:spPr bwMode="auto">
            <a:xfrm>
              <a:off x="1442853" y="1446415"/>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smtClean="0">
                  <a:solidFill>
                    <a:srgbClr val="C00000"/>
                  </a:solidFill>
                  <a:latin typeface="Comic Sans MS" panose="030F0702030302020204" pitchFamily="66" charset="0"/>
                </a:rPr>
                <a:t>Discrimination/ Racism</a:t>
              </a:r>
              <a:endParaRPr lang="en-US" sz="3600" dirty="0">
                <a:solidFill>
                  <a:srgbClr val="C00000"/>
                </a:solidFill>
                <a:latin typeface="Comic Sans MS" panose="030F0702030302020204" pitchFamily="66" charset="0"/>
              </a:endParaRPr>
            </a:p>
          </p:txBody>
        </p:sp>
        <p:sp>
          <p:nvSpPr>
            <p:cNvPr id="8" name="Rectangle 7"/>
            <p:cNvSpPr/>
            <p:nvPr/>
          </p:nvSpPr>
          <p:spPr bwMode="auto">
            <a:xfrm>
              <a:off x="4971010" y="1446415"/>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Relationship</a:t>
              </a:r>
              <a:r>
                <a:rPr lang="en-US" sz="3600" dirty="0" smtClean="0">
                  <a:solidFill>
                    <a:srgbClr val="FFDE4B"/>
                  </a:solidFill>
                  <a:latin typeface="Comic Sans MS" panose="030F0702030302020204" pitchFamily="66" charset="0"/>
                </a:rPr>
                <a:t>/</a:t>
              </a:r>
            </a:p>
            <a:p>
              <a:pPr algn="ctr"/>
              <a:r>
                <a:rPr lang="en-US" sz="3600" dirty="0" smtClean="0">
                  <a:solidFill>
                    <a:srgbClr val="FFDE4B"/>
                  </a:solidFill>
                  <a:latin typeface="Comic Sans MS" panose="030F0702030302020204" pitchFamily="66" charset="0"/>
                </a:rPr>
                <a:t>Dating </a:t>
              </a:r>
              <a:r>
                <a:rPr lang="en-US" sz="3600" dirty="0">
                  <a:solidFill>
                    <a:srgbClr val="FFDE4B"/>
                  </a:solidFill>
                  <a:latin typeface="Comic Sans MS" panose="030F0702030302020204" pitchFamily="66" charset="0"/>
                </a:rPr>
                <a:t>Violence</a:t>
              </a:r>
            </a:p>
          </p:txBody>
        </p:sp>
        <p:sp>
          <p:nvSpPr>
            <p:cNvPr id="9" name="Rectangle 8"/>
            <p:cNvSpPr/>
            <p:nvPr/>
          </p:nvSpPr>
          <p:spPr bwMode="auto">
            <a:xfrm>
              <a:off x="1442852" y="3873731"/>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Suspected Abuse/ Neglect </a:t>
              </a:r>
            </a:p>
          </p:txBody>
        </p:sp>
        <p:sp>
          <p:nvSpPr>
            <p:cNvPr id="10" name="Rectangle 9"/>
            <p:cNvSpPr/>
            <p:nvPr/>
          </p:nvSpPr>
          <p:spPr bwMode="auto">
            <a:xfrm>
              <a:off x="4971009" y="3873731"/>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Stalking</a:t>
              </a:r>
            </a:p>
          </p:txBody>
        </p:sp>
      </p:grpSp>
    </p:spTree>
    <p:extLst>
      <p:ext uri="{BB962C8B-B14F-4D97-AF65-F5344CB8AC3E}">
        <p14:creationId xmlns:p14="http://schemas.microsoft.com/office/powerpoint/2010/main" val="144176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3350" y="513301"/>
            <a:ext cx="9440034" cy="3657599"/>
          </a:xfrm>
        </p:spPr>
        <p:txBody>
          <a:bodyPr>
            <a:noAutofit/>
          </a:bodyPr>
          <a:lstStyle/>
          <a:p>
            <a:r>
              <a:rPr lang="en-US" sz="3200" b="1" dirty="0" smtClean="0">
                <a:latin typeface="Kristen ITC" panose="03050502040202030202" pitchFamily="66" charset="0"/>
              </a:rPr>
              <a:t>THE</a:t>
            </a:r>
            <a:r>
              <a:rPr lang="en-US" sz="8800" b="1" dirty="0" smtClean="0">
                <a:latin typeface="Kristen ITC" panose="03050502040202030202" pitchFamily="66" charset="0"/>
              </a:rPr>
              <a:t> </a:t>
            </a:r>
            <a:br>
              <a:rPr lang="en-US" sz="8800" b="1" dirty="0" smtClean="0">
                <a:latin typeface="Kristen ITC" panose="03050502040202030202" pitchFamily="66" charset="0"/>
              </a:rPr>
            </a:br>
            <a:r>
              <a:rPr lang="en-US" sz="8800" b="1" dirty="0" smtClean="0">
                <a:latin typeface="Kristen ITC" panose="03050502040202030202" pitchFamily="66" charset="0"/>
              </a:rPr>
              <a:t>TIPS </a:t>
            </a:r>
            <a:br>
              <a:rPr lang="en-US" sz="8800" b="1" dirty="0" smtClean="0">
                <a:latin typeface="Kristen ITC" panose="03050502040202030202" pitchFamily="66" charset="0"/>
              </a:rPr>
            </a:br>
            <a:r>
              <a:rPr lang="en-US" sz="4400" b="1" dirty="0" smtClean="0">
                <a:latin typeface="Kristen ITC" panose="03050502040202030202" pitchFamily="66" charset="0"/>
              </a:rPr>
              <a:t>PREVENTION PLATFORM</a:t>
            </a:r>
            <a:endParaRPr lang="en-US" sz="4400" b="1" dirty="0">
              <a:latin typeface="Kristen ITC" panose="03050502040202030202" pitchFamily="66" charset="0"/>
            </a:endParaRPr>
          </a:p>
        </p:txBody>
      </p:sp>
      <p:sp>
        <p:nvSpPr>
          <p:cNvPr id="4" name="Subtitle 3"/>
          <p:cNvSpPr>
            <a:spLocks noGrp="1"/>
          </p:cNvSpPr>
          <p:nvPr>
            <p:ph type="subTitle" idx="1"/>
          </p:nvPr>
        </p:nvSpPr>
        <p:spPr>
          <a:xfrm>
            <a:off x="-1" y="5445033"/>
            <a:ext cx="4488874" cy="1412967"/>
          </a:xfrm>
        </p:spPr>
        <p:txBody>
          <a:bodyPr>
            <a:normAutofit/>
          </a:bodyPr>
          <a:lstStyle/>
          <a:p>
            <a:pPr algn="l"/>
            <a:r>
              <a:rPr lang="en-US" dirty="0" smtClean="0">
                <a:latin typeface="Comic Sans MS" panose="030F0702030302020204" pitchFamily="66" charset="0"/>
              </a:rPr>
              <a:t>Going live at ______________Schools on [DATE].</a:t>
            </a:r>
            <a:endParaRPr lang="en-US" dirty="0">
              <a:latin typeface="Comic Sans MS" panose="030F0702030302020204" pitchFamily="66" charset="0"/>
            </a:endParaRPr>
          </a:p>
        </p:txBody>
      </p:sp>
    </p:spTree>
    <p:extLst>
      <p:ext uri="{BB962C8B-B14F-4D97-AF65-F5344CB8AC3E}">
        <p14:creationId xmlns:p14="http://schemas.microsoft.com/office/powerpoint/2010/main" val="21542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24" y="303415"/>
            <a:ext cx="8638117" cy="1143000"/>
          </a:xfrm>
        </p:spPr>
        <p:txBody>
          <a:bodyPr/>
          <a:lstStyle/>
          <a:p>
            <a:pPr algn="l"/>
            <a:r>
              <a:rPr lang="en-US" sz="4000" b="1" dirty="0" smtClean="0"/>
              <a:t>What incidents can be reported?</a:t>
            </a:r>
            <a:endParaRPr lang="en-US" sz="4000" b="1" dirty="0"/>
          </a:p>
        </p:txBody>
      </p:sp>
      <p:grpSp>
        <p:nvGrpSpPr>
          <p:cNvPr id="3" name="Group 2"/>
          <p:cNvGrpSpPr/>
          <p:nvPr/>
        </p:nvGrpSpPr>
        <p:grpSpPr>
          <a:xfrm>
            <a:off x="1442852" y="1446415"/>
            <a:ext cx="7056315" cy="4854632"/>
            <a:chOff x="1442852" y="1446415"/>
            <a:chExt cx="7056315" cy="4854632"/>
          </a:xfrm>
        </p:grpSpPr>
        <p:sp>
          <p:nvSpPr>
            <p:cNvPr id="4" name="Rectangle 3"/>
            <p:cNvSpPr/>
            <p:nvPr/>
          </p:nvSpPr>
          <p:spPr bwMode="auto">
            <a:xfrm>
              <a:off x="1442853" y="1446415"/>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Suspicious </a:t>
              </a:r>
              <a:r>
                <a:rPr lang="en-US" sz="3600" dirty="0" smtClean="0">
                  <a:solidFill>
                    <a:srgbClr val="FFDE4B"/>
                  </a:solidFill>
                  <a:latin typeface="Comic Sans MS" panose="030F0702030302020204" pitchFamily="66" charset="0"/>
                </a:rPr>
                <a:t>Activities</a:t>
              </a:r>
              <a:endParaRPr lang="en-US" sz="3600" dirty="0">
                <a:solidFill>
                  <a:srgbClr val="FFDE4B"/>
                </a:solidFill>
                <a:latin typeface="Comic Sans MS" panose="030F0702030302020204" pitchFamily="66" charset="0"/>
              </a:endParaRPr>
            </a:p>
          </p:txBody>
        </p:sp>
        <p:sp>
          <p:nvSpPr>
            <p:cNvPr id="8" name="Rectangle 7"/>
            <p:cNvSpPr/>
            <p:nvPr/>
          </p:nvSpPr>
          <p:spPr bwMode="auto">
            <a:xfrm>
              <a:off x="4971010" y="1446415"/>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Hazardous conditions</a:t>
              </a:r>
            </a:p>
          </p:txBody>
        </p:sp>
        <p:sp>
          <p:nvSpPr>
            <p:cNvPr id="9" name="Rectangle 8"/>
            <p:cNvSpPr/>
            <p:nvPr/>
          </p:nvSpPr>
          <p:spPr bwMode="auto">
            <a:xfrm>
              <a:off x="1442852" y="3873731"/>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Burglary</a:t>
              </a:r>
              <a:r>
                <a:rPr lang="en-US" sz="3600" dirty="0" smtClean="0">
                  <a:solidFill>
                    <a:srgbClr val="C00000"/>
                  </a:solidFill>
                  <a:latin typeface="Comic Sans MS" panose="030F0702030302020204" pitchFamily="66" charset="0"/>
                </a:rPr>
                <a:t>/</a:t>
              </a:r>
            </a:p>
            <a:p>
              <a:pPr algn="ctr"/>
              <a:r>
                <a:rPr lang="en-US" sz="3600" dirty="0" smtClean="0">
                  <a:solidFill>
                    <a:srgbClr val="C00000"/>
                  </a:solidFill>
                  <a:latin typeface="Comic Sans MS" panose="030F0702030302020204" pitchFamily="66" charset="0"/>
                </a:rPr>
                <a:t>Theft</a:t>
              </a:r>
              <a:endParaRPr lang="en-US" sz="3600" dirty="0">
                <a:solidFill>
                  <a:srgbClr val="C00000"/>
                </a:solidFill>
                <a:latin typeface="Comic Sans MS" panose="030F0702030302020204" pitchFamily="66" charset="0"/>
              </a:endParaRPr>
            </a:p>
          </p:txBody>
        </p:sp>
        <p:sp>
          <p:nvSpPr>
            <p:cNvPr id="10" name="Rectangle 9"/>
            <p:cNvSpPr/>
            <p:nvPr/>
          </p:nvSpPr>
          <p:spPr bwMode="auto">
            <a:xfrm>
              <a:off x="4971009" y="3873731"/>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Vandalism</a:t>
              </a:r>
            </a:p>
          </p:txBody>
        </p:sp>
      </p:grpSp>
    </p:spTree>
    <p:extLst>
      <p:ext uri="{BB962C8B-B14F-4D97-AF65-F5344CB8AC3E}">
        <p14:creationId xmlns:p14="http://schemas.microsoft.com/office/powerpoint/2010/main" val="35425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4" y="303415"/>
            <a:ext cx="8638117" cy="1143000"/>
          </a:xfrm>
        </p:spPr>
        <p:txBody>
          <a:bodyPr/>
          <a:lstStyle/>
          <a:p>
            <a:pPr algn="l"/>
            <a:r>
              <a:rPr lang="en-US" sz="4000" b="1" dirty="0" smtClean="0"/>
              <a:t>What incidents can be reported?</a:t>
            </a:r>
            <a:endParaRPr lang="en-US" sz="4000" b="1" dirty="0"/>
          </a:p>
        </p:txBody>
      </p:sp>
      <p:grpSp>
        <p:nvGrpSpPr>
          <p:cNvPr id="3" name="Group 2"/>
          <p:cNvGrpSpPr/>
          <p:nvPr/>
        </p:nvGrpSpPr>
        <p:grpSpPr>
          <a:xfrm>
            <a:off x="1442852" y="1446415"/>
            <a:ext cx="7056315" cy="4854632"/>
            <a:chOff x="1442852" y="1446415"/>
            <a:chExt cx="7056315" cy="4854632"/>
          </a:xfrm>
        </p:grpSpPr>
        <p:sp>
          <p:nvSpPr>
            <p:cNvPr id="4" name="Rectangle 3"/>
            <p:cNvSpPr/>
            <p:nvPr/>
          </p:nvSpPr>
          <p:spPr bwMode="auto">
            <a:xfrm>
              <a:off x="1442853" y="1446415"/>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C00000"/>
                  </a:solidFill>
                  <a:latin typeface="Comic Sans MS" panose="030F0702030302020204" pitchFamily="66" charset="0"/>
                </a:rPr>
                <a:t>Academic Dishonesty/ </a:t>
              </a:r>
              <a:r>
                <a:rPr lang="en-US" sz="3600" dirty="0" smtClean="0">
                  <a:solidFill>
                    <a:srgbClr val="C00000"/>
                  </a:solidFill>
                  <a:latin typeface="Comic Sans MS" panose="030F0702030302020204" pitchFamily="66" charset="0"/>
                </a:rPr>
                <a:t>Cheating/ Plagiarism </a:t>
              </a:r>
              <a:endParaRPr lang="en-US" sz="3600" dirty="0">
                <a:solidFill>
                  <a:srgbClr val="C00000"/>
                </a:solidFill>
                <a:latin typeface="Comic Sans MS" panose="030F0702030302020204" pitchFamily="66" charset="0"/>
              </a:endParaRPr>
            </a:p>
          </p:txBody>
        </p:sp>
        <p:sp>
          <p:nvSpPr>
            <p:cNvPr id="8" name="Rectangle 7"/>
            <p:cNvSpPr/>
            <p:nvPr/>
          </p:nvSpPr>
          <p:spPr bwMode="auto">
            <a:xfrm>
              <a:off x="4971010" y="1446415"/>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a:solidFill>
                    <a:srgbClr val="FFDE4B"/>
                  </a:solidFill>
                  <a:latin typeface="Comic Sans MS" panose="030F0702030302020204" pitchFamily="66" charset="0"/>
                </a:rPr>
                <a:t>Student Conduct Violations </a:t>
              </a:r>
            </a:p>
          </p:txBody>
        </p:sp>
        <p:sp>
          <p:nvSpPr>
            <p:cNvPr id="9" name="Rectangle 8"/>
            <p:cNvSpPr/>
            <p:nvPr/>
          </p:nvSpPr>
          <p:spPr bwMode="auto">
            <a:xfrm>
              <a:off x="1442852" y="3873731"/>
              <a:ext cx="3528157" cy="2427316"/>
            </a:xfrm>
            <a:prstGeom prst="rect">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smtClean="0">
                  <a:solidFill>
                    <a:srgbClr val="FFDE4B"/>
                  </a:solidFill>
                  <a:latin typeface="Comic Sans MS" panose="030F0702030302020204" pitchFamily="66" charset="0"/>
                </a:rPr>
                <a:t>School Policy Violations</a:t>
              </a:r>
              <a:endParaRPr lang="en-US" sz="3600" dirty="0">
                <a:solidFill>
                  <a:srgbClr val="FFDE4B"/>
                </a:solidFill>
                <a:latin typeface="Comic Sans MS" panose="030F0702030302020204" pitchFamily="66" charset="0"/>
              </a:endParaRPr>
            </a:p>
          </p:txBody>
        </p:sp>
        <p:sp>
          <p:nvSpPr>
            <p:cNvPr id="10" name="Rectangle 9"/>
            <p:cNvSpPr/>
            <p:nvPr/>
          </p:nvSpPr>
          <p:spPr bwMode="auto">
            <a:xfrm>
              <a:off x="4971009" y="3873731"/>
              <a:ext cx="3528157" cy="24273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600" dirty="0" smtClean="0">
                  <a:solidFill>
                    <a:srgbClr val="C00000"/>
                  </a:solidFill>
                  <a:latin typeface="Comic Sans MS" panose="030F0702030302020204" pitchFamily="66" charset="0"/>
                </a:rPr>
                <a:t>Inappropriate Teacher-Student Relationships</a:t>
              </a:r>
              <a:endParaRPr lang="en-US" sz="3600" dirty="0">
                <a:solidFill>
                  <a:srgbClr val="C00000"/>
                </a:solidFill>
                <a:latin typeface="Comic Sans MS" panose="030F0702030302020204" pitchFamily="66" charset="0"/>
              </a:endParaRPr>
            </a:p>
          </p:txBody>
        </p:sp>
      </p:grpSp>
    </p:spTree>
    <p:extLst>
      <p:ext uri="{BB962C8B-B14F-4D97-AF65-F5344CB8AC3E}">
        <p14:creationId xmlns:p14="http://schemas.microsoft.com/office/powerpoint/2010/main" val="32891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407989"/>
            <a:ext cx="8638117" cy="1143000"/>
          </a:xfrm>
        </p:spPr>
        <p:txBody>
          <a:bodyPr/>
          <a:lstStyle/>
          <a:p>
            <a:pPr algn="l"/>
            <a:r>
              <a:rPr lang="en-US" sz="4000" b="1" dirty="0" smtClean="0"/>
              <a:t>Still unsure </a:t>
            </a:r>
            <a:r>
              <a:rPr lang="en-US" sz="4000" b="1" dirty="0"/>
              <a:t>what to report? </a:t>
            </a:r>
            <a:endParaRPr lang="en-US" sz="4000" dirty="0"/>
          </a:p>
        </p:txBody>
      </p:sp>
      <p:sp>
        <p:nvSpPr>
          <p:cNvPr id="3" name="Content Placeholder 2"/>
          <p:cNvSpPr>
            <a:spLocks noGrp="1"/>
          </p:cNvSpPr>
          <p:nvPr>
            <p:ph idx="1"/>
          </p:nvPr>
        </p:nvSpPr>
        <p:spPr>
          <a:xfrm>
            <a:off x="914401" y="1550989"/>
            <a:ext cx="8638116" cy="4541837"/>
          </a:xfrm>
        </p:spPr>
        <p:txBody>
          <a:bodyPr anchor="ctr"/>
          <a:lstStyle/>
          <a:p>
            <a:pPr marL="0" indent="0">
              <a:buNone/>
            </a:pPr>
            <a:r>
              <a:rPr lang="en-US" sz="4000" dirty="0" smtClean="0">
                <a:solidFill>
                  <a:srgbClr val="C00000"/>
                </a:solidFill>
                <a:latin typeface="Comic Sans MS" panose="030F0702030302020204" pitchFamily="66" charset="0"/>
              </a:rPr>
              <a:t>A </a:t>
            </a:r>
            <a:r>
              <a:rPr lang="en-US" sz="4000" dirty="0">
                <a:solidFill>
                  <a:srgbClr val="C00000"/>
                </a:solidFill>
                <a:latin typeface="Comic Sans MS" panose="030F0702030302020204" pitchFamily="66" charset="0"/>
              </a:rPr>
              <a:t>good rule </a:t>
            </a:r>
            <a:r>
              <a:rPr lang="en-US" sz="4000" dirty="0" smtClean="0">
                <a:solidFill>
                  <a:srgbClr val="C00000"/>
                </a:solidFill>
                <a:latin typeface="Comic Sans MS" panose="030F0702030302020204" pitchFamily="66" charset="0"/>
              </a:rPr>
              <a:t>to follow is</a:t>
            </a:r>
            <a:r>
              <a:rPr lang="en-US" sz="4000" dirty="0">
                <a:solidFill>
                  <a:srgbClr val="C00000"/>
                </a:solidFill>
                <a:latin typeface="Comic Sans MS" panose="030F0702030302020204" pitchFamily="66" charset="0"/>
              </a:rPr>
              <a:t>: </a:t>
            </a:r>
            <a:endParaRPr lang="en-US" sz="4000" dirty="0" smtClean="0">
              <a:solidFill>
                <a:srgbClr val="C00000"/>
              </a:solidFill>
              <a:latin typeface="Comic Sans MS" panose="030F0702030302020204" pitchFamily="66" charset="0"/>
            </a:endParaRPr>
          </a:p>
          <a:p>
            <a:pPr marL="0" indent="0">
              <a:buNone/>
            </a:pPr>
            <a:endParaRPr lang="en-US" sz="4000" dirty="0">
              <a:solidFill>
                <a:srgbClr val="C00000"/>
              </a:solidFill>
              <a:latin typeface="Comic Sans MS" panose="030F0702030302020204" pitchFamily="66" charset="0"/>
            </a:endParaRPr>
          </a:p>
          <a:p>
            <a:pPr marL="0" indent="0" algn="ctr">
              <a:buNone/>
            </a:pPr>
            <a:r>
              <a:rPr lang="en-US" sz="4000" dirty="0">
                <a:solidFill>
                  <a:srgbClr val="C00000"/>
                </a:solidFill>
                <a:latin typeface="Comic Sans MS" panose="030F0702030302020204" pitchFamily="66" charset="0"/>
              </a:rPr>
              <a:t>“If a situation makes you or someone else </a:t>
            </a:r>
            <a:r>
              <a:rPr lang="en-US" sz="4000" i="1" dirty="0">
                <a:solidFill>
                  <a:srgbClr val="C00000"/>
                </a:solidFill>
                <a:latin typeface="Comic Sans MS" panose="030F0702030302020204" pitchFamily="66" charset="0"/>
              </a:rPr>
              <a:t>uncomfortable</a:t>
            </a:r>
            <a:r>
              <a:rPr lang="en-US" sz="4000" dirty="0">
                <a:solidFill>
                  <a:srgbClr val="C00000"/>
                </a:solidFill>
                <a:latin typeface="Comic Sans MS" panose="030F0702030302020204" pitchFamily="66" charset="0"/>
              </a:rPr>
              <a:t>, you should click on the TIPS button and report it.” </a:t>
            </a:r>
          </a:p>
        </p:txBody>
      </p:sp>
    </p:spTree>
    <p:extLst>
      <p:ext uri="{BB962C8B-B14F-4D97-AF65-F5344CB8AC3E}">
        <p14:creationId xmlns:p14="http://schemas.microsoft.com/office/powerpoint/2010/main" val="154829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7989"/>
            <a:ext cx="8638117" cy="1143000"/>
          </a:xfrm>
        </p:spPr>
        <p:txBody>
          <a:bodyPr/>
          <a:lstStyle/>
          <a:p>
            <a:pPr algn="l"/>
            <a:r>
              <a:rPr lang="en-US" sz="4000" b="1" dirty="0" smtClean="0"/>
              <a:t>What else will TIPS be used for?</a:t>
            </a:r>
            <a:endParaRPr lang="en-US" sz="4000" b="1" dirty="0"/>
          </a:p>
        </p:txBody>
      </p:sp>
      <p:sp>
        <p:nvSpPr>
          <p:cNvPr id="5" name="Content Placeholder 4"/>
          <p:cNvSpPr>
            <a:spLocks noGrp="1"/>
          </p:cNvSpPr>
          <p:nvPr>
            <p:ph idx="1"/>
          </p:nvPr>
        </p:nvSpPr>
        <p:spPr/>
        <p:txBody>
          <a:bodyPr/>
          <a:lstStyle/>
          <a:p>
            <a:pPr>
              <a:spcAft>
                <a:spcPts val="600"/>
              </a:spcAft>
            </a:pPr>
            <a:r>
              <a:rPr lang="en-US" sz="2800" dirty="0">
                <a:solidFill>
                  <a:srgbClr val="C00000"/>
                </a:solidFill>
                <a:latin typeface="Comic Sans MS" panose="030F0702030302020204" pitchFamily="66" charset="0"/>
              </a:rPr>
              <a:t>Surveys for Students, Teachers, Staff and Parents too – giving everyone a voice in making our school safer!</a:t>
            </a:r>
          </a:p>
          <a:p>
            <a:pPr>
              <a:spcAft>
                <a:spcPts val="600"/>
              </a:spcAft>
            </a:pPr>
            <a:r>
              <a:rPr lang="en-US" sz="2800" dirty="0" smtClean="0">
                <a:solidFill>
                  <a:srgbClr val="C00000"/>
                </a:solidFill>
                <a:latin typeface="Comic Sans MS" panose="030F0702030302020204" pitchFamily="66" charset="0"/>
              </a:rPr>
              <a:t>Reporting </a:t>
            </a:r>
            <a:r>
              <a:rPr lang="en-US" sz="2800" dirty="0">
                <a:solidFill>
                  <a:srgbClr val="C00000"/>
                </a:solidFill>
                <a:latin typeface="Comic Sans MS" panose="030F0702030302020204" pitchFamily="66" charset="0"/>
              </a:rPr>
              <a:t>Acts of Kindness in our School</a:t>
            </a:r>
          </a:p>
          <a:p>
            <a:pPr>
              <a:spcAft>
                <a:spcPts val="600"/>
              </a:spcAft>
            </a:pPr>
            <a:r>
              <a:rPr lang="en-US" sz="2800" dirty="0" smtClean="0">
                <a:solidFill>
                  <a:srgbClr val="C00000"/>
                </a:solidFill>
                <a:latin typeface="Comic Sans MS" panose="030F0702030302020204" pitchFamily="66" charset="0"/>
              </a:rPr>
              <a:t>Reporting </a:t>
            </a:r>
            <a:r>
              <a:rPr lang="en-US" sz="2800" dirty="0">
                <a:solidFill>
                  <a:srgbClr val="C00000"/>
                </a:solidFill>
                <a:latin typeface="Comic Sans MS" panose="030F0702030302020204" pitchFamily="66" charset="0"/>
              </a:rPr>
              <a:t>Heroes in our Community</a:t>
            </a:r>
          </a:p>
          <a:p>
            <a:pPr>
              <a:spcAft>
                <a:spcPts val="600"/>
              </a:spcAft>
            </a:pPr>
            <a:r>
              <a:rPr lang="en-US" sz="2800" dirty="0" smtClean="0">
                <a:solidFill>
                  <a:srgbClr val="C00000"/>
                </a:solidFill>
                <a:latin typeface="Comic Sans MS" panose="030F0702030302020204" pitchFamily="66" charset="0"/>
              </a:rPr>
              <a:t>Safety </a:t>
            </a:r>
            <a:r>
              <a:rPr lang="en-US" sz="2800" dirty="0">
                <a:solidFill>
                  <a:srgbClr val="C00000"/>
                </a:solidFill>
                <a:latin typeface="Comic Sans MS" panose="030F0702030302020204" pitchFamily="66" charset="0"/>
              </a:rPr>
              <a:t>and Security Assessments</a:t>
            </a:r>
          </a:p>
          <a:p>
            <a:pPr>
              <a:spcAft>
                <a:spcPts val="600"/>
              </a:spcAft>
            </a:pPr>
            <a:r>
              <a:rPr lang="en-US" sz="2800" dirty="0" smtClean="0">
                <a:solidFill>
                  <a:srgbClr val="C00000"/>
                </a:solidFill>
                <a:latin typeface="Comic Sans MS" panose="030F0702030302020204" pitchFamily="66" charset="0"/>
              </a:rPr>
              <a:t>Athletics </a:t>
            </a:r>
            <a:r>
              <a:rPr lang="en-US" sz="2800" dirty="0">
                <a:solidFill>
                  <a:srgbClr val="C00000"/>
                </a:solidFill>
                <a:latin typeface="Comic Sans MS" panose="030F0702030302020204" pitchFamily="66" charset="0"/>
              </a:rPr>
              <a:t>– </a:t>
            </a:r>
            <a:r>
              <a:rPr lang="en-US" sz="2800" dirty="0" smtClean="0">
                <a:solidFill>
                  <a:srgbClr val="C00000"/>
                </a:solidFill>
                <a:latin typeface="Comic Sans MS" panose="030F0702030302020204" pitchFamily="66" charset="0"/>
              </a:rPr>
              <a:t>Reporting/Recording </a:t>
            </a:r>
            <a:r>
              <a:rPr lang="en-US" sz="2800" dirty="0">
                <a:solidFill>
                  <a:srgbClr val="C00000"/>
                </a:solidFill>
                <a:latin typeface="Comic Sans MS" panose="030F0702030302020204" pitchFamily="66" charset="0"/>
              </a:rPr>
              <a:t>Concussions and other Injuries</a:t>
            </a:r>
          </a:p>
          <a:p>
            <a:pPr>
              <a:spcAft>
                <a:spcPts val="600"/>
              </a:spcAft>
            </a:pPr>
            <a:r>
              <a:rPr lang="en-US" sz="2800" dirty="0" smtClean="0">
                <a:solidFill>
                  <a:srgbClr val="C00000"/>
                </a:solidFill>
                <a:latin typeface="Comic Sans MS" panose="030F0702030302020204" pitchFamily="66" charset="0"/>
              </a:rPr>
              <a:t>Cost </a:t>
            </a:r>
            <a:r>
              <a:rPr lang="en-US" sz="2800" dirty="0">
                <a:solidFill>
                  <a:srgbClr val="C00000"/>
                </a:solidFill>
                <a:latin typeface="Comic Sans MS" panose="030F0702030302020204" pitchFamily="66" charset="0"/>
              </a:rPr>
              <a:t>Saving Ideas / </a:t>
            </a:r>
            <a:r>
              <a:rPr lang="en-US" sz="2800" dirty="0" smtClean="0">
                <a:solidFill>
                  <a:srgbClr val="C00000"/>
                </a:solidFill>
                <a:latin typeface="Comic Sans MS" panose="030F0702030302020204" pitchFamily="66" charset="0"/>
              </a:rPr>
              <a:t>Suggestions</a:t>
            </a:r>
            <a:endParaRPr lang="en-US"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1520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Frequently Asked Questions</a:t>
            </a:r>
            <a:endParaRPr lang="en-US" sz="7200" dirty="0"/>
          </a:p>
        </p:txBody>
      </p:sp>
    </p:spTree>
    <p:extLst>
      <p:ext uri="{BB962C8B-B14F-4D97-AF65-F5344CB8AC3E}">
        <p14:creationId xmlns:p14="http://schemas.microsoft.com/office/powerpoint/2010/main" val="287646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93" y="407989"/>
            <a:ext cx="8638117" cy="1143000"/>
          </a:xfrm>
        </p:spPr>
        <p:txBody>
          <a:bodyPr/>
          <a:lstStyle/>
          <a:p>
            <a:pPr algn="l"/>
            <a:r>
              <a:rPr lang="en-US" sz="4000" b="1" dirty="0"/>
              <a:t>Is my report really Anonymous?</a:t>
            </a:r>
            <a:endParaRPr lang="en-US" sz="4000" dirty="0"/>
          </a:p>
        </p:txBody>
      </p:sp>
      <p:sp>
        <p:nvSpPr>
          <p:cNvPr id="3" name="Content Placeholder 2"/>
          <p:cNvSpPr>
            <a:spLocks noGrp="1"/>
          </p:cNvSpPr>
          <p:nvPr>
            <p:ph idx="1"/>
          </p:nvPr>
        </p:nvSpPr>
        <p:spPr>
          <a:xfrm>
            <a:off x="465512" y="1550989"/>
            <a:ext cx="9491288" cy="4541837"/>
          </a:xfrm>
        </p:spPr>
        <p:txBody>
          <a:bodyPr/>
          <a:lstStyle/>
          <a:p>
            <a:pPr marL="0" indent="0">
              <a:buNone/>
            </a:pPr>
            <a:r>
              <a:rPr lang="en-US" dirty="0" smtClean="0">
                <a:solidFill>
                  <a:srgbClr val="C00000"/>
                </a:solidFill>
                <a:latin typeface="Comic Sans MS" panose="030F0702030302020204" pitchFamily="66" charset="0"/>
              </a:rPr>
              <a:t>YES! Utilizing the TIPS incident reporting button allows you to choose the truly anonymous option, so you have nothing to fear in sharing your observations and concerns. </a:t>
            </a:r>
          </a:p>
          <a:p>
            <a:pPr marL="0" indent="0">
              <a:buNone/>
            </a:pPr>
            <a:r>
              <a:rPr lang="en-US" dirty="0" smtClean="0">
                <a:solidFill>
                  <a:srgbClr val="C00000"/>
                </a:solidFill>
                <a:latin typeface="Comic Sans MS" panose="030F0702030302020204" pitchFamily="66" charset="0"/>
              </a:rPr>
              <a:t>If you choose to be anonymous, the school cannot follow-up with you, so if you want a follow up response you can choose the confidential option and provide your name and/or a way to contact you by either phone or e-mail. </a:t>
            </a:r>
            <a:endParaRPr 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8538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424614"/>
            <a:ext cx="8638117" cy="1143000"/>
          </a:xfrm>
        </p:spPr>
        <p:txBody>
          <a:bodyPr/>
          <a:lstStyle/>
          <a:p>
            <a:pPr algn="l"/>
            <a:r>
              <a:rPr lang="en-US" sz="4000" b="1" dirty="0"/>
              <a:t>Once I submit a report into TIPS, what happens? </a:t>
            </a:r>
            <a:endParaRPr lang="en-US" sz="4000" dirty="0"/>
          </a:p>
        </p:txBody>
      </p:sp>
      <p:sp>
        <p:nvSpPr>
          <p:cNvPr id="3" name="Content Placeholder 2"/>
          <p:cNvSpPr>
            <a:spLocks noGrp="1"/>
          </p:cNvSpPr>
          <p:nvPr>
            <p:ph idx="1"/>
          </p:nvPr>
        </p:nvSpPr>
        <p:spPr>
          <a:xfrm>
            <a:off x="453639" y="1717243"/>
            <a:ext cx="9338753" cy="4541837"/>
          </a:xfrm>
        </p:spPr>
        <p:txBody>
          <a:bodyPr/>
          <a:lstStyle/>
          <a:p>
            <a:pPr marL="0" indent="0" defTabSz="822960">
              <a:buNone/>
            </a:pPr>
            <a:r>
              <a:rPr lang="en-US" dirty="0" smtClean="0">
                <a:solidFill>
                  <a:srgbClr val="C00000"/>
                </a:solidFill>
                <a:latin typeface="Comic Sans MS" panose="030F0702030302020204" pitchFamily="66" charset="0"/>
              </a:rPr>
              <a:t>All </a:t>
            </a:r>
            <a:r>
              <a:rPr lang="en-US" dirty="0">
                <a:solidFill>
                  <a:srgbClr val="C00000"/>
                </a:solidFill>
                <a:latin typeface="Comic Sans MS" panose="030F0702030302020204" pitchFamily="66" charset="0"/>
              </a:rPr>
              <a:t>reports are securely transmitted to and stored within your schools’ TIPS platform. Immediate notifications are sent to the appropriate personnel at your school and/ or district. </a:t>
            </a:r>
            <a:r>
              <a:rPr lang="en-US" dirty="0" smtClean="0">
                <a:solidFill>
                  <a:srgbClr val="C00000"/>
                </a:solidFill>
                <a:latin typeface="Comic Sans MS" panose="030F0702030302020204" pitchFamily="66" charset="0"/>
              </a:rPr>
              <a:t>Reports </a:t>
            </a:r>
            <a:r>
              <a:rPr lang="en-US" dirty="0">
                <a:solidFill>
                  <a:srgbClr val="C00000"/>
                </a:solidFill>
                <a:latin typeface="Comic Sans MS" panose="030F0702030302020204" pitchFamily="66" charset="0"/>
              </a:rPr>
              <a:t>will only be viewed and accessible by approved school personnel and all information will remain confidential. Once the team has reviewed your report/ concerns, appropriate investigation and follow-up efforts will occur. </a:t>
            </a:r>
          </a:p>
        </p:txBody>
      </p:sp>
    </p:spTree>
    <p:extLst>
      <p:ext uri="{BB962C8B-B14F-4D97-AF65-F5344CB8AC3E}">
        <p14:creationId xmlns:p14="http://schemas.microsoft.com/office/powerpoint/2010/main" val="74209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48" y="407989"/>
            <a:ext cx="8638117" cy="1143000"/>
          </a:xfrm>
        </p:spPr>
        <p:txBody>
          <a:bodyPr/>
          <a:lstStyle/>
          <a:p>
            <a:pPr algn="l"/>
            <a:r>
              <a:rPr lang="en-US" sz="4000" b="1" dirty="0" smtClean="0"/>
              <a:t>How </a:t>
            </a:r>
            <a:r>
              <a:rPr lang="en-US" sz="4000" b="1" dirty="0"/>
              <a:t>do I know if someone has </a:t>
            </a:r>
            <a:r>
              <a:rPr lang="en-US" sz="4000" b="1" dirty="0" smtClean="0"/>
              <a:t>taken action with my </a:t>
            </a:r>
            <a:r>
              <a:rPr lang="en-US" sz="4000" b="1" dirty="0"/>
              <a:t>report? </a:t>
            </a:r>
          </a:p>
        </p:txBody>
      </p:sp>
      <p:sp>
        <p:nvSpPr>
          <p:cNvPr id="3" name="Content Placeholder 2"/>
          <p:cNvSpPr>
            <a:spLocks noGrp="1"/>
          </p:cNvSpPr>
          <p:nvPr>
            <p:ph idx="1"/>
          </p:nvPr>
        </p:nvSpPr>
        <p:spPr>
          <a:xfrm>
            <a:off x="332508" y="1783745"/>
            <a:ext cx="9010996" cy="4541837"/>
          </a:xfrm>
        </p:spPr>
        <p:txBody>
          <a:bodyPr/>
          <a:lstStyle/>
          <a:p>
            <a:pPr marL="0" indent="0">
              <a:buNone/>
            </a:pPr>
            <a:r>
              <a:rPr lang="en-US" dirty="0" smtClean="0">
                <a:solidFill>
                  <a:srgbClr val="C00000"/>
                </a:solidFill>
                <a:latin typeface="Comic Sans MS" panose="030F0702030302020204" pitchFamily="66" charset="0"/>
              </a:rPr>
              <a:t>If </a:t>
            </a:r>
            <a:r>
              <a:rPr lang="en-US" dirty="0">
                <a:solidFill>
                  <a:srgbClr val="C00000"/>
                </a:solidFill>
                <a:latin typeface="Comic Sans MS" panose="030F0702030302020204" pitchFamily="66" charset="0"/>
              </a:rPr>
              <a:t>you would like feedback regarding the report you submit or if you would like to be available for follow up questions, you can provide your name and contact information. You may wish to create a pseudonym or alias e-mail account that does not identify your real name. </a:t>
            </a:r>
            <a:endParaRPr lang="en-US" dirty="0" smtClean="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5921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89" y="391363"/>
            <a:ext cx="8638117" cy="1143000"/>
          </a:xfrm>
        </p:spPr>
        <p:txBody>
          <a:bodyPr/>
          <a:lstStyle/>
          <a:p>
            <a:pPr algn="l"/>
            <a:r>
              <a:rPr lang="en-US" sz="4000" b="1" dirty="0"/>
              <a:t>Do I have to use TIPS to make a report? </a:t>
            </a:r>
            <a:endParaRPr lang="en-US" sz="4000" dirty="0"/>
          </a:p>
        </p:txBody>
      </p:sp>
      <p:sp>
        <p:nvSpPr>
          <p:cNvPr id="3" name="Content Placeholder 2"/>
          <p:cNvSpPr>
            <a:spLocks noGrp="1"/>
          </p:cNvSpPr>
          <p:nvPr>
            <p:ph idx="1"/>
          </p:nvPr>
        </p:nvSpPr>
        <p:spPr>
          <a:xfrm>
            <a:off x="382385" y="1850247"/>
            <a:ext cx="8771121" cy="4541837"/>
          </a:xfrm>
        </p:spPr>
        <p:txBody>
          <a:bodyPr/>
          <a:lstStyle/>
          <a:p>
            <a:pPr marL="0" indent="0">
              <a:buNone/>
            </a:pPr>
            <a:r>
              <a:rPr lang="en-US" dirty="0" smtClean="0">
                <a:solidFill>
                  <a:srgbClr val="C00000"/>
                </a:solidFill>
                <a:latin typeface="Comic Sans MS" panose="030F0702030302020204" pitchFamily="66" charset="0"/>
              </a:rPr>
              <a:t>No</a:t>
            </a:r>
            <a:r>
              <a:rPr lang="en-US" dirty="0">
                <a:solidFill>
                  <a:srgbClr val="C00000"/>
                </a:solidFill>
                <a:latin typeface="Comic Sans MS" panose="030F0702030302020204" pitchFamily="66" charset="0"/>
              </a:rPr>
              <a:t>. TIPS should not replace face-to-face communication with adults when you have concerns or questions. TIPS is </a:t>
            </a:r>
            <a:r>
              <a:rPr lang="en-US" dirty="0" smtClean="0">
                <a:solidFill>
                  <a:srgbClr val="C00000"/>
                </a:solidFill>
                <a:latin typeface="Comic Sans MS" panose="030F0702030302020204" pitchFamily="66" charset="0"/>
              </a:rPr>
              <a:t>for equipping students</a:t>
            </a:r>
            <a:r>
              <a:rPr lang="en-US" dirty="0">
                <a:solidFill>
                  <a:srgbClr val="C00000"/>
                </a:solidFill>
                <a:latin typeface="Comic Sans MS" panose="030F0702030302020204" pitchFamily="66" charset="0"/>
              </a:rPr>
              <a:t>, </a:t>
            </a:r>
            <a:r>
              <a:rPr lang="en-US" dirty="0" smtClean="0">
                <a:solidFill>
                  <a:srgbClr val="C00000"/>
                </a:solidFill>
                <a:latin typeface="Comic Sans MS" panose="030F0702030302020204" pitchFamily="66" charset="0"/>
              </a:rPr>
              <a:t>faculty, staff</a:t>
            </a:r>
            <a:r>
              <a:rPr lang="en-US" dirty="0">
                <a:solidFill>
                  <a:srgbClr val="C00000"/>
                </a:solidFill>
                <a:latin typeface="Comic Sans MS" panose="030F0702030302020204" pitchFamily="66" charset="0"/>
              </a:rPr>
              <a:t>, </a:t>
            </a:r>
            <a:r>
              <a:rPr lang="en-US" dirty="0" smtClean="0">
                <a:solidFill>
                  <a:srgbClr val="C00000"/>
                </a:solidFill>
                <a:latin typeface="Comic Sans MS" panose="030F0702030302020204" pitchFamily="66" charset="0"/>
              </a:rPr>
              <a:t>parents </a:t>
            </a:r>
            <a:r>
              <a:rPr lang="en-US" dirty="0">
                <a:solidFill>
                  <a:srgbClr val="C00000"/>
                </a:solidFill>
                <a:latin typeface="Comic Sans MS" panose="030F0702030302020204" pitchFamily="66" charset="0"/>
              </a:rPr>
              <a:t>and community members to share </a:t>
            </a:r>
            <a:r>
              <a:rPr lang="en-US" dirty="0" smtClean="0">
                <a:solidFill>
                  <a:srgbClr val="C00000"/>
                </a:solidFill>
                <a:latin typeface="Comic Sans MS" panose="030F0702030302020204" pitchFamily="66" charset="0"/>
              </a:rPr>
              <a:t>information/observations </a:t>
            </a:r>
            <a:r>
              <a:rPr lang="en-US" dirty="0">
                <a:solidFill>
                  <a:srgbClr val="C00000"/>
                </a:solidFill>
                <a:latin typeface="Comic Sans MS" panose="030F0702030302020204" pitchFamily="66" charset="0"/>
              </a:rPr>
              <a:t>when they may be uncomfortable sharing it in person. </a:t>
            </a:r>
          </a:p>
        </p:txBody>
      </p:sp>
    </p:spTree>
    <p:extLst>
      <p:ext uri="{BB962C8B-B14F-4D97-AF65-F5344CB8AC3E}">
        <p14:creationId xmlns:p14="http://schemas.microsoft.com/office/powerpoint/2010/main" val="6679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t>Still have questions?</a:t>
            </a:r>
            <a:endParaRPr lang="en-US" sz="4000"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rgbClr val="C00000"/>
                </a:solidFill>
              </a:rPr>
              <a:t>Contact:</a:t>
            </a:r>
          </a:p>
          <a:p>
            <a:endParaRPr lang="en-US" dirty="0">
              <a:solidFill>
                <a:srgbClr val="C00000"/>
              </a:solidFill>
            </a:endParaRPr>
          </a:p>
          <a:p>
            <a:pPr marL="36900" indent="0">
              <a:buNone/>
            </a:pPr>
            <a:r>
              <a:rPr lang="en-US" dirty="0" smtClean="0">
                <a:solidFill>
                  <a:srgbClr val="C00000"/>
                </a:solidFill>
              </a:rPr>
              <a:t>Bob Smith</a:t>
            </a:r>
          </a:p>
          <a:p>
            <a:pPr marL="36900" indent="0">
              <a:buNone/>
            </a:pPr>
            <a:r>
              <a:rPr lang="en-US" dirty="0" smtClean="0">
                <a:solidFill>
                  <a:srgbClr val="C00000"/>
                </a:solidFill>
              </a:rPr>
              <a:t>TIPS administrator</a:t>
            </a:r>
          </a:p>
          <a:p>
            <a:pPr marL="36900" indent="0">
              <a:buNone/>
            </a:pPr>
            <a:r>
              <a:rPr lang="en-US" dirty="0" smtClean="0">
                <a:solidFill>
                  <a:srgbClr val="C00000"/>
                </a:solidFill>
              </a:rPr>
              <a:t>Jones Public Schools</a:t>
            </a:r>
          </a:p>
          <a:p>
            <a:pPr marL="36900" indent="0">
              <a:buNone/>
            </a:pPr>
            <a:r>
              <a:rPr lang="en-US" dirty="0" smtClean="0">
                <a:solidFill>
                  <a:srgbClr val="C00000"/>
                </a:solidFill>
              </a:rPr>
              <a:t>Phone:</a:t>
            </a:r>
          </a:p>
          <a:p>
            <a:pPr marL="36900" indent="0">
              <a:buNone/>
            </a:pPr>
            <a:r>
              <a:rPr lang="en-US" dirty="0" smtClean="0">
                <a:solidFill>
                  <a:srgbClr val="C00000"/>
                </a:solidFill>
              </a:rPr>
              <a:t>Email:</a:t>
            </a:r>
          </a:p>
          <a:p>
            <a:pPr marL="36900" indent="0">
              <a:buNone/>
            </a:pPr>
            <a:r>
              <a:rPr lang="en-US" dirty="0" smtClean="0">
                <a:solidFill>
                  <a:srgbClr val="C00000"/>
                </a:solidFill>
              </a:rPr>
              <a:t>Office location:</a:t>
            </a:r>
          </a:p>
          <a:p>
            <a:pPr marL="36900" indent="0">
              <a:buNone/>
            </a:pPr>
            <a:endParaRPr lang="en-US" dirty="0">
              <a:solidFill>
                <a:srgbClr val="C00000"/>
              </a:solidFill>
            </a:endParaRPr>
          </a:p>
          <a:p>
            <a:pPr marL="36900" indent="0">
              <a:buNone/>
            </a:pPr>
            <a:r>
              <a:rPr lang="en-US" dirty="0" smtClean="0">
                <a:solidFill>
                  <a:srgbClr val="C00000"/>
                </a:solidFill>
              </a:rPr>
              <a:t>Or stop by a counselor’s office. </a:t>
            </a:r>
            <a:endParaRPr lang="en-US" dirty="0">
              <a:solidFill>
                <a:srgbClr val="C00000"/>
              </a:solidFill>
            </a:endParaRPr>
          </a:p>
        </p:txBody>
      </p:sp>
    </p:spTree>
    <p:extLst>
      <p:ext uri="{BB962C8B-B14F-4D97-AF65-F5344CB8AC3E}">
        <p14:creationId xmlns:p14="http://schemas.microsoft.com/office/powerpoint/2010/main" val="10470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7516" y="682542"/>
            <a:ext cx="9000823" cy="4267200"/>
          </a:xfrm>
        </p:spPr>
        <p:txBody>
          <a:bodyPr>
            <a:noAutofit/>
          </a:bodyPr>
          <a:lstStyle/>
          <a:p>
            <a:pPr marL="36900" indent="0" algn="ctr">
              <a:buNone/>
            </a:pPr>
            <a:r>
              <a:rPr lang="en-US" sz="3800" dirty="0">
                <a:effectLst/>
                <a:latin typeface="Comic Sans MS" panose="030F0702030302020204" pitchFamily="66" charset="0"/>
              </a:rPr>
              <a:t>At ______ Schools we are committed to providing a safe and secure </a:t>
            </a:r>
            <a:r>
              <a:rPr lang="en-US" sz="3800" dirty="0" smtClean="0">
                <a:effectLst/>
                <a:latin typeface="Comic Sans MS" panose="030F0702030302020204" pitchFamily="66" charset="0"/>
              </a:rPr>
              <a:t>environment </a:t>
            </a:r>
            <a:r>
              <a:rPr lang="en-US" sz="3800" dirty="0">
                <a:effectLst/>
                <a:latin typeface="Comic Sans MS" panose="030F0702030302020204" pitchFamily="66" charset="0"/>
              </a:rPr>
              <a:t>for all of our </a:t>
            </a:r>
            <a:r>
              <a:rPr lang="en-US" sz="3800" dirty="0" smtClean="0">
                <a:effectLst/>
                <a:latin typeface="Comic Sans MS" panose="030F0702030302020204" pitchFamily="66" charset="0"/>
              </a:rPr>
              <a:t>students, faculty and staff. </a:t>
            </a:r>
          </a:p>
          <a:p>
            <a:pPr marL="36900" indent="0" algn="ctr">
              <a:buNone/>
            </a:pPr>
            <a:endParaRPr lang="en-US" sz="3800" dirty="0" smtClean="0">
              <a:effectLst/>
              <a:latin typeface="Comic Sans MS" panose="030F0702030302020204" pitchFamily="66" charset="0"/>
            </a:endParaRPr>
          </a:p>
          <a:p>
            <a:pPr marL="36900" indent="0" algn="ctr">
              <a:buNone/>
            </a:pPr>
            <a:r>
              <a:rPr lang="en-US" sz="3800" dirty="0" smtClean="0">
                <a:effectLst/>
                <a:latin typeface="Comic Sans MS" panose="030F0702030302020204" pitchFamily="66" charset="0"/>
              </a:rPr>
              <a:t>To help achieve this goal we have implemented a web-based incident reporting  and incident management prevention Platform called TIPS.</a:t>
            </a:r>
            <a:endParaRPr lang="en-US" sz="3800" dirty="0">
              <a:latin typeface="Comic Sans MS" panose="030F0702030302020204" pitchFamily="66" charset="0"/>
            </a:endParaRPr>
          </a:p>
        </p:txBody>
      </p:sp>
    </p:spTree>
    <p:extLst>
      <p:ext uri="{BB962C8B-B14F-4D97-AF65-F5344CB8AC3E}">
        <p14:creationId xmlns:p14="http://schemas.microsoft.com/office/powerpoint/2010/main" val="275054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85" y="457201"/>
            <a:ext cx="8638117" cy="1143000"/>
          </a:xfrm>
        </p:spPr>
        <p:txBody>
          <a:bodyPr>
            <a:noAutofit/>
          </a:bodyPr>
          <a:lstStyle/>
          <a:p>
            <a:pPr algn="l"/>
            <a:r>
              <a:rPr lang="en-US" sz="4000" b="1" dirty="0" smtClean="0">
                <a:latin typeface="Kristen ITC" panose="03050502040202030202" pitchFamily="66" charset="0"/>
              </a:rPr>
              <a:t>The TIPS Prevention Platform</a:t>
            </a:r>
            <a:endParaRPr lang="en-US" sz="4000" b="1" dirty="0">
              <a:latin typeface="Kristen ITC" panose="03050502040202030202" pitchFamily="66" charset="0"/>
            </a:endParaRPr>
          </a:p>
        </p:txBody>
      </p:sp>
      <p:sp>
        <p:nvSpPr>
          <p:cNvPr id="3" name="Subtitle 2"/>
          <p:cNvSpPr>
            <a:spLocks noGrp="1"/>
          </p:cNvSpPr>
          <p:nvPr>
            <p:ph idx="1"/>
          </p:nvPr>
        </p:nvSpPr>
        <p:spPr>
          <a:xfrm>
            <a:off x="609600" y="1600201"/>
            <a:ext cx="9174479" cy="5257799"/>
          </a:xfrm>
        </p:spPr>
        <p:txBody>
          <a:bodyPr>
            <a:noAutofit/>
          </a:bodyPr>
          <a:lstStyle/>
          <a:p>
            <a:pPr>
              <a:lnSpc>
                <a:spcPct val="130000"/>
              </a:lnSpc>
              <a:spcAft>
                <a:spcPts val="1800"/>
              </a:spcAft>
            </a:pPr>
            <a:r>
              <a:rPr lang="en-US" sz="2800" b="1" dirty="0" smtClean="0">
                <a:latin typeface="Comic Sans MS" panose="030F0702030302020204" pitchFamily="66" charset="0"/>
                <a:cs typeface="Arial" panose="020B0604020202020204" pitchFamily="34" charset="0"/>
              </a:rPr>
              <a:t>Empowering and </a:t>
            </a:r>
            <a:r>
              <a:rPr lang="en-US" sz="2800" b="1" dirty="0">
                <a:latin typeface="Comic Sans MS" panose="030F0702030302020204" pitchFamily="66" charset="0"/>
                <a:cs typeface="Arial" panose="020B0604020202020204" pitchFamily="34" charset="0"/>
              </a:rPr>
              <a:t>equipping students, </a:t>
            </a:r>
            <a:r>
              <a:rPr lang="en-US" sz="2800" b="1" dirty="0" smtClean="0">
                <a:latin typeface="Comic Sans MS" panose="030F0702030302020204" pitchFamily="66" charset="0"/>
                <a:cs typeface="Arial" panose="020B0604020202020204" pitchFamily="34" charset="0"/>
              </a:rPr>
              <a:t>faculty, staff and parents to </a:t>
            </a:r>
            <a:r>
              <a:rPr lang="en-US" sz="2800" b="1" dirty="0" smtClean="0">
                <a:solidFill>
                  <a:srgbClr val="C00000"/>
                </a:solidFill>
                <a:latin typeface="Comic Sans MS" panose="030F0702030302020204" pitchFamily="66" charset="0"/>
                <a:cs typeface="Arial" panose="020B0604020202020204" pitchFamily="34" charset="0"/>
              </a:rPr>
              <a:t>ANONYMOUSLY</a:t>
            </a:r>
            <a:r>
              <a:rPr lang="en-US" sz="2800" b="1" dirty="0">
                <a:latin typeface="Comic Sans MS" panose="030F0702030302020204" pitchFamily="66" charset="0"/>
                <a:cs typeface="Arial" panose="020B0604020202020204" pitchFamily="34" charset="0"/>
              </a:rPr>
              <a:t> report concerning </a:t>
            </a:r>
            <a:r>
              <a:rPr lang="en-US" sz="2800" b="1" dirty="0" smtClean="0">
                <a:latin typeface="Comic Sans MS" panose="030F0702030302020204" pitchFamily="66" charset="0"/>
                <a:cs typeface="Arial" panose="020B0604020202020204" pitchFamily="34" charset="0"/>
              </a:rPr>
              <a:t>behaviors and potentially </a:t>
            </a:r>
            <a:r>
              <a:rPr lang="en-US" sz="2800" b="1" dirty="0">
                <a:latin typeface="Comic Sans MS" panose="030F0702030302020204" pitchFamily="66" charset="0"/>
                <a:cs typeface="Arial" panose="020B0604020202020204" pitchFamily="34" charset="0"/>
              </a:rPr>
              <a:t>harmful situations and </a:t>
            </a:r>
            <a:r>
              <a:rPr lang="en-US" sz="2800" b="1" dirty="0" smtClean="0">
                <a:latin typeface="Comic Sans MS" panose="030F0702030302020204" pitchFamily="66" charset="0"/>
                <a:cs typeface="Arial" panose="020B0604020202020204" pitchFamily="34" charset="0"/>
              </a:rPr>
              <a:t>individuals </a:t>
            </a:r>
            <a:r>
              <a:rPr lang="en-US" sz="2800" b="1" dirty="0" smtClean="0">
                <a:solidFill>
                  <a:srgbClr val="C00000"/>
                </a:solidFill>
                <a:latin typeface="Comic Sans MS" panose="030F0702030302020204" pitchFamily="66" charset="0"/>
                <a:cs typeface="Arial" panose="020B0604020202020204" pitchFamily="34" charset="0"/>
              </a:rPr>
              <a:t>WITHOUT FEAR</a:t>
            </a:r>
            <a:r>
              <a:rPr lang="en-US" sz="2800" b="1" dirty="0" smtClean="0">
                <a:latin typeface="Comic Sans MS" panose="030F0702030302020204" pitchFamily="66" charset="0"/>
                <a:cs typeface="Arial" panose="020B0604020202020204" pitchFamily="34" charset="0"/>
              </a:rPr>
              <a:t>. </a:t>
            </a:r>
          </a:p>
          <a:p>
            <a:pPr>
              <a:lnSpc>
                <a:spcPct val="130000"/>
              </a:lnSpc>
              <a:spcAft>
                <a:spcPts val="1800"/>
              </a:spcAft>
            </a:pPr>
            <a:r>
              <a:rPr lang="en-US" sz="2800" b="1" dirty="0" smtClean="0">
                <a:latin typeface="Comic Sans MS" panose="030F0702030302020204" pitchFamily="66" charset="0"/>
                <a:cs typeface="Arial" panose="020B0604020202020204" pitchFamily="34" charset="0"/>
              </a:rPr>
              <a:t>Providing administrators the right </a:t>
            </a:r>
            <a:r>
              <a:rPr lang="en-US" sz="2800" b="1" dirty="0" smtClean="0">
                <a:solidFill>
                  <a:srgbClr val="C00000"/>
                </a:solidFill>
                <a:latin typeface="Comic Sans MS" panose="030F0702030302020204" pitchFamily="66" charset="0"/>
                <a:cs typeface="Arial" panose="020B0604020202020204" pitchFamily="34" charset="0"/>
              </a:rPr>
              <a:t>TOOLS </a:t>
            </a:r>
            <a:r>
              <a:rPr lang="en-US" sz="2800" b="1" dirty="0" smtClean="0">
                <a:latin typeface="Comic Sans MS" panose="030F0702030302020204" pitchFamily="66" charset="0"/>
                <a:cs typeface="Arial" panose="020B0604020202020204" pitchFamily="34" charset="0"/>
              </a:rPr>
              <a:t>to take proactive prevention actions and generate </a:t>
            </a:r>
            <a:r>
              <a:rPr lang="en-US" sz="2800" b="1" dirty="0" smtClean="0">
                <a:solidFill>
                  <a:srgbClr val="C00000"/>
                </a:solidFill>
                <a:latin typeface="Comic Sans MS" panose="030F0702030302020204" pitchFamily="66" charset="0"/>
                <a:cs typeface="Arial" panose="020B0604020202020204" pitchFamily="34" charset="0"/>
              </a:rPr>
              <a:t>POSITIVE</a:t>
            </a:r>
            <a:r>
              <a:rPr lang="en-US" sz="2800" b="1" dirty="0" smtClean="0">
                <a:solidFill>
                  <a:srgbClr val="FFC000"/>
                </a:solidFill>
                <a:latin typeface="Comic Sans MS" panose="030F0702030302020204" pitchFamily="66" charset="0"/>
                <a:cs typeface="Arial" panose="020B0604020202020204" pitchFamily="34" charset="0"/>
              </a:rPr>
              <a:t> </a:t>
            </a:r>
            <a:r>
              <a:rPr lang="en-US" sz="2800" b="1" dirty="0" smtClean="0">
                <a:solidFill>
                  <a:srgbClr val="C00000"/>
                </a:solidFill>
                <a:latin typeface="Comic Sans MS" panose="030F0702030302020204" pitchFamily="66" charset="0"/>
                <a:cs typeface="Arial" panose="020B0604020202020204" pitchFamily="34" charset="0"/>
              </a:rPr>
              <a:t>RESULTS</a:t>
            </a:r>
            <a:r>
              <a:rPr lang="en-US" sz="2800" b="1" dirty="0" smtClean="0">
                <a:latin typeface="Comic Sans MS" panose="030F0702030302020204" pitchFamily="66" charset="0"/>
                <a:cs typeface="Arial" panose="020B0604020202020204" pitchFamily="34" charset="0"/>
              </a:rPr>
              <a:t>!</a:t>
            </a:r>
            <a:endParaRPr lang="en-US" sz="28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43590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7989"/>
            <a:ext cx="8638117" cy="1143000"/>
          </a:xfrm>
        </p:spPr>
        <p:txBody>
          <a:bodyPr/>
          <a:lstStyle/>
          <a:p>
            <a:pPr algn="l"/>
            <a:r>
              <a:rPr lang="en-US" sz="4000" b="1" dirty="0" smtClean="0"/>
              <a:t>Why TIPS?</a:t>
            </a:r>
            <a:endParaRPr lang="en-US" sz="4000" b="1" dirty="0"/>
          </a:p>
        </p:txBody>
      </p:sp>
      <p:sp>
        <p:nvSpPr>
          <p:cNvPr id="4" name="Content Placeholder 3"/>
          <p:cNvSpPr>
            <a:spLocks noGrp="1"/>
          </p:cNvSpPr>
          <p:nvPr>
            <p:ph idx="1"/>
          </p:nvPr>
        </p:nvSpPr>
        <p:spPr/>
        <p:txBody>
          <a:bodyPr/>
          <a:lstStyle/>
          <a:p>
            <a:pPr>
              <a:spcAft>
                <a:spcPts val="600"/>
              </a:spcAft>
            </a:pPr>
            <a:r>
              <a:rPr lang="en-US" sz="3000" dirty="0">
                <a:latin typeface="Comic Sans MS" panose="030F0702030302020204" pitchFamily="66" charset="0"/>
              </a:rPr>
              <a:t>To keep our school safe </a:t>
            </a:r>
          </a:p>
          <a:p>
            <a:pPr>
              <a:spcAft>
                <a:spcPts val="600"/>
              </a:spcAft>
            </a:pPr>
            <a:r>
              <a:rPr lang="en-US" sz="3000" dirty="0" smtClean="0">
                <a:latin typeface="Comic Sans MS" panose="030F0702030302020204" pitchFamily="66" charset="0"/>
              </a:rPr>
              <a:t>To </a:t>
            </a:r>
            <a:r>
              <a:rPr lang="en-US" sz="3000" dirty="0">
                <a:latin typeface="Comic Sans MS" panose="030F0702030302020204" pitchFamily="66" charset="0"/>
              </a:rPr>
              <a:t>ensure you have a ‘voice’ and are heard</a:t>
            </a:r>
          </a:p>
          <a:p>
            <a:pPr>
              <a:spcAft>
                <a:spcPts val="600"/>
              </a:spcAft>
            </a:pPr>
            <a:r>
              <a:rPr lang="en-US" sz="3000" dirty="0" smtClean="0">
                <a:latin typeface="Comic Sans MS" panose="030F0702030302020204" pitchFamily="66" charset="0"/>
              </a:rPr>
              <a:t>To </a:t>
            </a:r>
            <a:r>
              <a:rPr lang="en-US" sz="3000" dirty="0">
                <a:latin typeface="Comic Sans MS" panose="030F0702030302020204" pitchFamily="66" charset="0"/>
              </a:rPr>
              <a:t>empower you to share concerns</a:t>
            </a:r>
          </a:p>
          <a:p>
            <a:pPr>
              <a:spcAft>
                <a:spcPts val="600"/>
              </a:spcAft>
            </a:pPr>
            <a:r>
              <a:rPr lang="en-US" sz="3000" dirty="0" smtClean="0">
                <a:latin typeface="Comic Sans MS" panose="030F0702030302020204" pitchFamily="66" charset="0"/>
              </a:rPr>
              <a:t>To </a:t>
            </a:r>
            <a:r>
              <a:rPr lang="en-US" sz="3000" dirty="0">
                <a:latin typeface="Comic Sans MS" panose="030F0702030302020204" pitchFamily="66" charset="0"/>
              </a:rPr>
              <a:t>maintain a positive school </a:t>
            </a:r>
            <a:r>
              <a:rPr lang="en-US" sz="3000" dirty="0" smtClean="0">
                <a:latin typeface="Comic Sans MS" panose="030F0702030302020204" pitchFamily="66" charset="0"/>
              </a:rPr>
              <a:t>climate</a:t>
            </a:r>
          </a:p>
          <a:p>
            <a:pPr>
              <a:spcAft>
                <a:spcPts val="600"/>
              </a:spcAft>
            </a:pPr>
            <a:r>
              <a:rPr lang="en-US" sz="3000" dirty="0" smtClean="0">
                <a:latin typeface="Comic Sans MS" panose="030F0702030302020204" pitchFamily="66" charset="0"/>
              </a:rPr>
              <a:t>To </a:t>
            </a:r>
            <a:r>
              <a:rPr lang="en-US" sz="3000" dirty="0">
                <a:latin typeface="Comic Sans MS" panose="030F0702030302020204" pitchFamily="66" charset="0"/>
              </a:rPr>
              <a:t>help your classmates get support if needed</a:t>
            </a:r>
          </a:p>
          <a:p>
            <a:pPr>
              <a:spcAft>
                <a:spcPts val="600"/>
              </a:spcAft>
            </a:pPr>
            <a:r>
              <a:rPr lang="en-US" sz="3000" dirty="0" smtClean="0">
                <a:latin typeface="Comic Sans MS" panose="030F0702030302020204" pitchFamily="66" charset="0"/>
              </a:rPr>
              <a:t>To </a:t>
            </a:r>
            <a:r>
              <a:rPr lang="en-US" sz="3000" dirty="0">
                <a:latin typeface="Comic Sans MS" panose="030F0702030302020204" pitchFamily="66" charset="0"/>
              </a:rPr>
              <a:t>report information you might be reluctant to share in person</a:t>
            </a:r>
          </a:p>
          <a:p>
            <a:pPr>
              <a:spcAft>
                <a:spcPts val="600"/>
              </a:spcAft>
            </a:pPr>
            <a:endParaRPr lang="en-US" sz="3000" dirty="0">
              <a:latin typeface="Comic Sans MS" panose="030F0702030302020204" pitchFamily="66" charset="0"/>
            </a:endParaRPr>
          </a:p>
        </p:txBody>
      </p:sp>
    </p:spTree>
    <p:extLst>
      <p:ext uri="{BB962C8B-B14F-4D97-AF65-F5344CB8AC3E}">
        <p14:creationId xmlns:p14="http://schemas.microsoft.com/office/powerpoint/2010/main" val="17261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418407"/>
            <a:ext cx="8638117" cy="1143000"/>
          </a:xfrm>
        </p:spPr>
        <p:txBody>
          <a:bodyPr>
            <a:normAutofit/>
          </a:bodyPr>
          <a:lstStyle/>
          <a:p>
            <a:pPr algn="l"/>
            <a:r>
              <a:rPr lang="en-US" sz="4000" b="1" dirty="0" smtClean="0"/>
              <a:t>Who can use TIPS?</a:t>
            </a:r>
            <a:endParaRPr lang="en-US" sz="4000" b="1" dirty="0"/>
          </a:p>
        </p:txBody>
      </p:sp>
      <p:sp>
        <p:nvSpPr>
          <p:cNvPr id="3" name="Content Placeholder 2"/>
          <p:cNvSpPr>
            <a:spLocks noGrp="1"/>
          </p:cNvSpPr>
          <p:nvPr>
            <p:ph idx="1"/>
          </p:nvPr>
        </p:nvSpPr>
        <p:spPr>
          <a:xfrm>
            <a:off x="660267" y="2574642"/>
            <a:ext cx="9146382" cy="525162"/>
          </a:xfrm>
        </p:spPr>
        <p:txBody>
          <a:bodyPr>
            <a:noAutofit/>
          </a:bodyPr>
          <a:lstStyle/>
          <a:p>
            <a:pPr marL="0" indent="0" algn="ctr">
              <a:buNone/>
            </a:pPr>
            <a:r>
              <a:rPr lang="en-US" sz="8800" dirty="0" smtClean="0">
                <a:solidFill>
                  <a:srgbClr val="C00000"/>
                </a:solidFill>
              </a:rPr>
              <a:t>EVERYONE! </a:t>
            </a:r>
          </a:p>
          <a:p>
            <a:pPr marL="0" indent="0" algn="ctr">
              <a:buNone/>
            </a:pPr>
            <a:endParaRPr lang="en-US" sz="6600" dirty="0" smtClean="0">
              <a:solidFill>
                <a:srgbClr val="C00000"/>
              </a:solidFill>
            </a:endParaRPr>
          </a:p>
          <a:p>
            <a:pPr marL="0" indent="0" algn="ctr">
              <a:buNone/>
            </a:pPr>
            <a:endParaRPr lang="en-US" sz="6600" dirty="0" smtClean="0">
              <a:solidFill>
                <a:srgbClr val="C00000"/>
              </a:solidFill>
            </a:endParaRPr>
          </a:p>
          <a:p>
            <a:pPr marL="0" indent="0" algn="ctr">
              <a:buNone/>
            </a:pPr>
            <a:endParaRPr lang="en-US" sz="6600" dirty="0">
              <a:solidFill>
                <a:srgbClr val="C00000"/>
              </a:solidFill>
            </a:endParaRPr>
          </a:p>
        </p:txBody>
      </p:sp>
    </p:spTree>
    <p:extLst>
      <p:ext uri="{BB962C8B-B14F-4D97-AF65-F5344CB8AC3E}">
        <p14:creationId xmlns:p14="http://schemas.microsoft.com/office/powerpoint/2010/main" val="297500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6" presetClass="emph" presetSubtype="0" fill="hold" grpId="1" nodeType="afterEffect">
                                  <p:stCondLst>
                                    <p:cond delay="0"/>
                                  </p:stCondLst>
                                  <p:iterate type="lt">
                                    <p:tmPct val="10000"/>
                                  </p:iterate>
                                  <p:childTnLst>
                                    <p:animEffect transition="out" filter="fade">
                                      <p:cBhvr>
                                        <p:cTn id="15" dur="1000" tmFilter="0, 0; .2, .5; .8, .5; 1, 0"/>
                                        <p:tgtEl>
                                          <p:spTgt spid="3">
                                            <p:txEl>
                                              <p:pRg st="0" end="0"/>
                                            </p:txEl>
                                          </p:spTgt>
                                        </p:tgtEl>
                                      </p:cBhvr>
                                    </p:animEffect>
                                    <p:animScale>
                                      <p:cBhvr>
                                        <p:cTn id="16" dur="5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0624"/>
            <a:ext cx="8638117" cy="1143000"/>
          </a:xfrm>
        </p:spPr>
        <p:txBody>
          <a:bodyPr>
            <a:normAutofit/>
          </a:bodyPr>
          <a:lstStyle/>
          <a:p>
            <a:pPr algn="l"/>
            <a:r>
              <a:rPr lang="en-US" sz="4000" b="1" dirty="0" smtClean="0"/>
              <a:t>Who can use TIPS?</a:t>
            </a:r>
            <a:endParaRPr lang="en-US" sz="4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929639"/>
            <a:ext cx="4802015" cy="3200400"/>
          </a:xfrm>
          <a:prstGeom prst="rect">
            <a:avLst/>
          </a:prstGeom>
        </p:spPr>
      </p:pic>
      <p:sp>
        <p:nvSpPr>
          <p:cNvPr id="5" name="Content Placeholder 2"/>
          <p:cNvSpPr txBox="1">
            <a:spLocks/>
          </p:cNvSpPr>
          <p:nvPr/>
        </p:nvSpPr>
        <p:spPr>
          <a:xfrm>
            <a:off x="6027928" y="3142210"/>
            <a:ext cx="3790596" cy="53383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4400" dirty="0" smtClean="0">
                <a:solidFill>
                  <a:srgbClr val="C00000"/>
                </a:solidFill>
                <a:latin typeface="Kristen ITC" panose="03050502040202030202" pitchFamily="66" charset="0"/>
              </a:rPr>
              <a:t>Students </a:t>
            </a: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a:solidFill>
                <a:srgbClr val="C00000"/>
              </a:solidFill>
              <a:latin typeface="Kristen ITC" panose="03050502040202030202" pitchFamily="66" charset="0"/>
            </a:endParaRPr>
          </a:p>
        </p:txBody>
      </p:sp>
    </p:spTree>
    <p:extLst>
      <p:ext uri="{BB962C8B-B14F-4D97-AF65-F5344CB8AC3E}">
        <p14:creationId xmlns:p14="http://schemas.microsoft.com/office/powerpoint/2010/main" val="149499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0624"/>
            <a:ext cx="8638117" cy="1143000"/>
          </a:xfrm>
        </p:spPr>
        <p:txBody>
          <a:bodyPr>
            <a:normAutofit/>
          </a:bodyPr>
          <a:lstStyle/>
          <a:p>
            <a:pPr algn="l"/>
            <a:r>
              <a:rPr lang="en-US" sz="4000" b="1" dirty="0" smtClean="0"/>
              <a:t>Who can use TIPS?</a:t>
            </a:r>
            <a:endParaRPr lang="en-US" sz="4000" b="1" dirty="0"/>
          </a:p>
        </p:txBody>
      </p:sp>
      <p:sp>
        <p:nvSpPr>
          <p:cNvPr id="5" name="Content Placeholder 2"/>
          <p:cNvSpPr txBox="1">
            <a:spLocks/>
          </p:cNvSpPr>
          <p:nvPr/>
        </p:nvSpPr>
        <p:spPr>
          <a:xfrm>
            <a:off x="6201294" y="3130377"/>
            <a:ext cx="3790596" cy="52516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4400" dirty="0" smtClean="0">
                <a:solidFill>
                  <a:srgbClr val="C00000"/>
                </a:solidFill>
                <a:latin typeface="Kristen ITC" panose="03050502040202030202" pitchFamily="66" charset="0"/>
              </a:rPr>
              <a:t>Parents </a:t>
            </a: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a:solidFill>
                <a:srgbClr val="C00000"/>
              </a:solidFill>
              <a:latin typeface="Kristen ITC" panose="03050502040202030202" pitchFamily="66"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9124"/>
          <a:stretch/>
        </p:blipFill>
        <p:spPr>
          <a:xfrm>
            <a:off x="748146" y="1792758"/>
            <a:ext cx="5170516" cy="3200400"/>
          </a:xfrm>
          <a:prstGeom prst="rect">
            <a:avLst/>
          </a:prstGeom>
        </p:spPr>
      </p:pic>
    </p:spTree>
    <p:extLst>
      <p:ext uri="{BB962C8B-B14F-4D97-AF65-F5344CB8AC3E}">
        <p14:creationId xmlns:p14="http://schemas.microsoft.com/office/powerpoint/2010/main" val="4929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0624"/>
            <a:ext cx="8638117" cy="1143000"/>
          </a:xfrm>
        </p:spPr>
        <p:txBody>
          <a:bodyPr>
            <a:normAutofit/>
          </a:bodyPr>
          <a:lstStyle/>
          <a:p>
            <a:pPr algn="l"/>
            <a:r>
              <a:rPr lang="en-US" sz="4000" b="1" dirty="0" smtClean="0"/>
              <a:t>Who can use TIPS?</a:t>
            </a:r>
            <a:endParaRPr lang="en-US" sz="4000" b="1" dirty="0"/>
          </a:p>
        </p:txBody>
      </p:sp>
      <p:sp>
        <p:nvSpPr>
          <p:cNvPr id="5" name="Content Placeholder 2"/>
          <p:cNvSpPr txBox="1">
            <a:spLocks/>
          </p:cNvSpPr>
          <p:nvPr/>
        </p:nvSpPr>
        <p:spPr>
          <a:xfrm>
            <a:off x="6286219" y="3080783"/>
            <a:ext cx="3790596" cy="52516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en-US" sz="4400" dirty="0" smtClean="0">
                <a:solidFill>
                  <a:srgbClr val="C00000"/>
                </a:solidFill>
                <a:latin typeface="Kristen ITC" panose="03050502040202030202" pitchFamily="66" charset="0"/>
              </a:rPr>
              <a:t>Faculty </a:t>
            </a: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smtClean="0">
              <a:solidFill>
                <a:srgbClr val="C00000"/>
              </a:solidFill>
              <a:latin typeface="Kristen ITC" panose="03050502040202030202" pitchFamily="66" charset="0"/>
            </a:endParaRPr>
          </a:p>
          <a:p>
            <a:pPr marL="0" indent="0" algn="ctr">
              <a:buFont typeface="Arial" pitchFamily="34" charset="0"/>
              <a:buNone/>
            </a:pPr>
            <a:endParaRPr lang="en-US" dirty="0">
              <a:solidFill>
                <a:srgbClr val="C00000"/>
              </a:solidFill>
              <a:latin typeface="Kristen ITC" panose="03050502040202030202" pitchFamily="66"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 r="36757" b="41028"/>
          <a:stretch/>
        </p:blipFill>
        <p:spPr>
          <a:xfrm>
            <a:off x="894214" y="1914305"/>
            <a:ext cx="5004622" cy="3383280"/>
          </a:xfrm>
          <a:prstGeom prst="rect">
            <a:avLst/>
          </a:prstGeom>
        </p:spPr>
      </p:pic>
    </p:spTree>
    <p:extLst>
      <p:ext uri="{BB962C8B-B14F-4D97-AF65-F5344CB8AC3E}">
        <p14:creationId xmlns:p14="http://schemas.microsoft.com/office/powerpoint/2010/main" val="399312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hall_pass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300CC"/>
        </a:dk1>
        <a:lt1>
          <a:srgbClr val="FFFFFF"/>
        </a:lt1>
        <a:dk2>
          <a:srgbClr val="3300CD"/>
        </a:dk2>
        <a:lt2>
          <a:srgbClr val="808080"/>
        </a:lt2>
        <a:accent1>
          <a:srgbClr val="BBE0E3"/>
        </a:accent1>
        <a:accent2>
          <a:srgbClr val="333399"/>
        </a:accent2>
        <a:accent3>
          <a:srgbClr val="FFFFFF"/>
        </a:accent3>
        <a:accent4>
          <a:srgbClr val="2A00AE"/>
        </a:accent4>
        <a:accent5>
          <a:srgbClr val="DAEDEF"/>
        </a:accent5>
        <a:accent6>
          <a:srgbClr val="2D2D8A"/>
        </a:accent6>
        <a:hlink>
          <a:srgbClr val="333366"/>
        </a:hlink>
        <a:folHlink>
          <a:srgbClr val="9999CC"/>
        </a:folHlink>
      </a:clrScheme>
      <a:clrMap bg1="lt1" tx1="dk1" bg2="lt2" tx2="dk2" accent1="accent1" accent2="accent2" accent3="accent3" accent4="accent4" accent5="accent5" accent6="accent6" hlink="hlink" folHlink="folHlink"/>
    </a:extraClrScheme>
    <a:extraClrScheme>
      <a:clrScheme name="Blank Presentation 14">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9999CC"/>
        </a:folHlink>
      </a:clrScheme>
      <a:clrMap bg1="lt1" tx1="dk1" bg2="lt2" tx2="dk2" accent1="accent1" accent2="accent2" accent3="accent3" accent4="accent4" accent5="accent5" accent6="accent6" hlink="hlink" folHlink="folHlink"/>
    </a:extraClrScheme>
    <a:extraClrScheme>
      <a:clrScheme name="Blank Presentation 15">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TotalTime>
  <Words>1404</Words>
  <Application>Microsoft Office PowerPoint</Application>
  <PresentationFormat>Custom</PresentationFormat>
  <Paragraphs>139</Paragraphs>
  <Slides>29</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Impact</vt:lpstr>
      <vt:lpstr>Tahoma</vt:lpstr>
      <vt:lpstr>Kristen ITC</vt:lpstr>
      <vt:lpstr>Calibri</vt:lpstr>
      <vt:lpstr>Comic Sans MS</vt:lpstr>
      <vt:lpstr>Courier New</vt:lpstr>
      <vt:lpstr>hall_passes</vt:lpstr>
      <vt:lpstr>Blank Presentation</vt:lpstr>
      <vt:lpstr>PowerPoint Presentation</vt:lpstr>
      <vt:lpstr>THE  TIPS  PREVENTION PLATFORM</vt:lpstr>
      <vt:lpstr>PowerPoint Presentation</vt:lpstr>
      <vt:lpstr>The TIPS Prevention Platform</vt:lpstr>
      <vt:lpstr>Why TIPS?</vt:lpstr>
      <vt:lpstr>Who can use TIPS?</vt:lpstr>
      <vt:lpstr>Who can use TIPS?</vt:lpstr>
      <vt:lpstr>Who can use TIPS?</vt:lpstr>
      <vt:lpstr>Who can use TIPS?</vt:lpstr>
      <vt:lpstr>Who can use TIPS?</vt:lpstr>
      <vt:lpstr>Who can use TIPS?</vt:lpstr>
      <vt:lpstr>Where to go….</vt:lpstr>
      <vt:lpstr>Look for the TIPS button on our school website</vt:lpstr>
      <vt:lpstr>Where to go to make a report:</vt:lpstr>
      <vt:lpstr>Where to go to make a report:</vt:lpstr>
      <vt:lpstr>What incidents can be reported?</vt:lpstr>
      <vt:lpstr>What incidents can be reported?</vt:lpstr>
      <vt:lpstr>What incidents can be reported?</vt:lpstr>
      <vt:lpstr>What incidents can be reported?</vt:lpstr>
      <vt:lpstr>What incidents can be reported?</vt:lpstr>
      <vt:lpstr>What incidents can be reported?</vt:lpstr>
      <vt:lpstr>Still unsure what to report? </vt:lpstr>
      <vt:lpstr>What else will TIPS be used for?</vt:lpstr>
      <vt:lpstr>Frequently Asked Questions</vt:lpstr>
      <vt:lpstr>Is my report really Anonymous?</vt:lpstr>
      <vt:lpstr>Once I submit a report into TIPS, what happens? </vt:lpstr>
      <vt:lpstr>How do I know if someone has taken action with my report? </vt:lpstr>
      <vt:lpstr>Do I have to use TIPS to make a report? </vt:lpstr>
      <vt:lpstr>Still have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TIPS  PREVENTION PLATFORM</dc:title>
  <dc:creator>Keira Olvey</dc:creator>
  <cp:lastModifiedBy>Katie</cp:lastModifiedBy>
  <cp:revision>57</cp:revision>
  <dcterms:created xsi:type="dcterms:W3CDTF">2016-02-05T16:33:51Z</dcterms:created>
  <dcterms:modified xsi:type="dcterms:W3CDTF">2016-02-17T21:46:49Z</dcterms:modified>
</cp:coreProperties>
</file>