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93" r:id="rId1"/>
  </p:sldMasterIdLst>
  <p:notesMasterIdLst>
    <p:notesMasterId r:id="rId31"/>
  </p:notesMasterIdLst>
  <p:sldIdLst>
    <p:sldId id="258" r:id="rId2"/>
    <p:sldId id="291" r:id="rId3"/>
    <p:sldId id="269" r:id="rId4"/>
    <p:sldId id="292" r:id="rId5"/>
    <p:sldId id="294" r:id="rId6"/>
    <p:sldId id="295" r:id="rId7"/>
    <p:sldId id="298" r:id="rId8"/>
    <p:sldId id="299" r:id="rId9"/>
    <p:sldId id="301" r:id="rId10"/>
    <p:sldId id="300" r:id="rId11"/>
    <p:sldId id="302" r:id="rId12"/>
    <p:sldId id="279" r:id="rId13"/>
    <p:sldId id="312" r:id="rId14"/>
    <p:sldId id="303" r:id="rId15"/>
    <p:sldId id="304" r:id="rId16"/>
    <p:sldId id="305" r:id="rId17"/>
    <p:sldId id="307" r:id="rId18"/>
    <p:sldId id="308" r:id="rId19"/>
    <p:sldId id="309" r:id="rId20"/>
    <p:sldId id="310" r:id="rId21"/>
    <p:sldId id="311" r:id="rId22"/>
    <p:sldId id="265" r:id="rId23"/>
    <p:sldId id="268" r:id="rId24"/>
    <p:sldId id="280" r:id="rId25"/>
    <p:sldId id="264" r:id="rId26"/>
    <p:sldId id="260" r:id="rId27"/>
    <p:sldId id="261" r:id="rId28"/>
    <p:sldId id="262" r:id="rId29"/>
    <p:sldId id="267"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Microsoft New Tai Lue" panose="020B0502040204020203" pitchFamily="34" charset="0"/>
      <p:regular r:id="rId36"/>
      <p:bold r:id="rId37"/>
    </p:embeddedFont>
    <p:embeddedFont>
      <p:font typeface="Verdana" panose="020B0604030504040204"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A3DC24"/>
    <a:srgbClr val="8BBC1E"/>
    <a:srgbClr val="99CC00"/>
    <a:srgbClr val="7DBC00"/>
    <a:srgbClr val="2FBB2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8097" autoAdjust="0"/>
  </p:normalViewPr>
  <p:slideViewPr>
    <p:cSldViewPr snapToGrid="0">
      <p:cViewPr>
        <p:scale>
          <a:sx n="63" d="100"/>
          <a:sy n="63" d="100"/>
        </p:scale>
        <p:origin x="-102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53D91D-75AD-437B-B1D9-54549B5C5F99}" type="datetimeFigureOut">
              <a:rPr lang="en-US" smtClean="0"/>
              <a:t>2/17/2016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8A86D8-B5BD-4475-A22A-08C26A6E5A08}" type="slidenum">
              <a:rPr lang="en-US" smtClean="0"/>
              <a:t>‹#›</a:t>
            </a:fld>
            <a:endParaRPr lang="en-US"/>
          </a:p>
        </p:txBody>
      </p:sp>
    </p:spTree>
    <p:extLst>
      <p:ext uri="{BB962C8B-B14F-4D97-AF65-F5344CB8AC3E}">
        <p14:creationId xmlns:p14="http://schemas.microsoft.com/office/powerpoint/2010/main" val="3338227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intro text or use your school mission. </a:t>
            </a:r>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3</a:t>
            </a:fld>
            <a:endParaRPr lang="en-US"/>
          </a:p>
        </p:txBody>
      </p:sp>
    </p:spTree>
    <p:extLst>
      <p:ext uri="{BB962C8B-B14F-4D97-AF65-F5344CB8AC3E}">
        <p14:creationId xmlns:p14="http://schemas.microsoft.com/office/powerpoint/2010/main" val="3962204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PARENTS:</a:t>
            </a:r>
          </a:p>
          <a:p>
            <a:r>
              <a:rPr lang="en-US" dirty="0" smtClean="0"/>
              <a:t>As a parent, you are your child's best advocate and partnering with your child's school as early as possible can help resolve the issue quickly and effectively to ensure your child's safety. The TIPS platform provides a simple and effective tool for parents to connect with their child’s school, document all incidents and provide a clear audit trail of what the school knows and what actions were taken in response.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8</a:t>
            </a:fld>
            <a:endParaRPr lang="en-US"/>
          </a:p>
        </p:txBody>
      </p:sp>
    </p:spTree>
    <p:extLst>
      <p:ext uri="{BB962C8B-B14F-4D97-AF65-F5344CB8AC3E}">
        <p14:creationId xmlns:p14="http://schemas.microsoft.com/office/powerpoint/2010/main" val="1525076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each of the incident</a:t>
            </a:r>
            <a:r>
              <a:rPr lang="en-US" baseline="0" dirty="0" smtClean="0"/>
              <a:t> types your school plans to include in TIPS, you should talk to your students about what situations each incident type is referring to. </a:t>
            </a:r>
            <a:endParaRPr lang="en-US" dirty="0" smtClean="0"/>
          </a:p>
          <a:p>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16</a:t>
            </a:fld>
            <a:endParaRPr lang="en-US"/>
          </a:p>
        </p:txBody>
      </p:sp>
    </p:spTree>
    <p:extLst>
      <p:ext uri="{BB962C8B-B14F-4D97-AF65-F5344CB8AC3E}">
        <p14:creationId xmlns:p14="http://schemas.microsoft.com/office/powerpoint/2010/main" val="2063252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each of the incident</a:t>
            </a:r>
            <a:r>
              <a:rPr lang="en-US" baseline="0" dirty="0" smtClean="0"/>
              <a:t> types your school plans to include in TIPS, you should talk to your students about what situations each incident type is referring to. </a:t>
            </a:r>
            <a:endParaRPr lang="en-US" dirty="0" smtClean="0"/>
          </a:p>
          <a:p>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17</a:t>
            </a:fld>
            <a:endParaRPr lang="en-US"/>
          </a:p>
        </p:txBody>
      </p:sp>
    </p:spTree>
    <p:extLst>
      <p:ext uri="{BB962C8B-B14F-4D97-AF65-F5344CB8AC3E}">
        <p14:creationId xmlns:p14="http://schemas.microsoft.com/office/powerpoint/2010/main" val="2256058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each of the incident</a:t>
            </a:r>
            <a:r>
              <a:rPr lang="en-US" baseline="0" dirty="0" smtClean="0"/>
              <a:t> types your school plans to include in TIPS, you should talk to your students about what situations each incident type is referring to. </a:t>
            </a:r>
            <a:endParaRPr lang="en-US" dirty="0" smtClean="0"/>
          </a:p>
          <a:p>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18</a:t>
            </a:fld>
            <a:endParaRPr lang="en-US"/>
          </a:p>
        </p:txBody>
      </p:sp>
    </p:spTree>
    <p:extLst>
      <p:ext uri="{BB962C8B-B14F-4D97-AF65-F5344CB8AC3E}">
        <p14:creationId xmlns:p14="http://schemas.microsoft.com/office/powerpoint/2010/main" val="1786860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each of the incident</a:t>
            </a:r>
            <a:r>
              <a:rPr lang="en-US" baseline="0" dirty="0" smtClean="0"/>
              <a:t> types your school plans to include in TIPS, you should talk to your students about what situations each incident type is referring to. </a:t>
            </a:r>
            <a:endParaRPr lang="en-US" dirty="0" smtClean="0"/>
          </a:p>
          <a:p>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19</a:t>
            </a:fld>
            <a:endParaRPr lang="en-US"/>
          </a:p>
        </p:txBody>
      </p:sp>
    </p:spTree>
    <p:extLst>
      <p:ext uri="{BB962C8B-B14F-4D97-AF65-F5344CB8AC3E}">
        <p14:creationId xmlns:p14="http://schemas.microsoft.com/office/powerpoint/2010/main" val="1606340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each of the incident</a:t>
            </a:r>
            <a:r>
              <a:rPr lang="en-US" baseline="0" dirty="0" smtClean="0"/>
              <a:t> types your school plans to include in TIPS, you should talk to your students about what situations each incident type is referring to. </a:t>
            </a:r>
            <a:endParaRPr lang="en-US" dirty="0" smtClean="0"/>
          </a:p>
          <a:p>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20</a:t>
            </a:fld>
            <a:endParaRPr lang="en-US"/>
          </a:p>
        </p:txBody>
      </p:sp>
    </p:spTree>
    <p:extLst>
      <p:ext uri="{BB962C8B-B14F-4D97-AF65-F5344CB8AC3E}">
        <p14:creationId xmlns:p14="http://schemas.microsoft.com/office/powerpoint/2010/main" val="1990495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each of the incident</a:t>
            </a:r>
            <a:r>
              <a:rPr lang="en-US" baseline="0" dirty="0" smtClean="0"/>
              <a:t> types your school plans to include in TIPS, you should talk to your students about what situations each incident type is referring to. </a:t>
            </a:r>
            <a:endParaRPr lang="en-US" dirty="0" smtClean="0"/>
          </a:p>
          <a:p>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21</a:t>
            </a:fld>
            <a:endParaRPr lang="en-US"/>
          </a:p>
        </p:txBody>
      </p:sp>
    </p:spTree>
    <p:extLst>
      <p:ext uri="{BB962C8B-B14F-4D97-AF65-F5344CB8AC3E}">
        <p14:creationId xmlns:p14="http://schemas.microsoft.com/office/powerpoint/2010/main" val="4258184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Modify as needed based on your district’s TIPS usage</a:t>
            </a:r>
          </a:p>
          <a:p>
            <a:endParaRPr lang="en-US" dirty="0"/>
          </a:p>
        </p:txBody>
      </p:sp>
      <p:sp>
        <p:nvSpPr>
          <p:cNvPr id="4" name="Slide Number Placeholder 3"/>
          <p:cNvSpPr>
            <a:spLocks noGrp="1"/>
          </p:cNvSpPr>
          <p:nvPr>
            <p:ph type="sldNum" sz="quarter" idx="10"/>
          </p:nvPr>
        </p:nvSpPr>
        <p:spPr/>
        <p:txBody>
          <a:bodyPr/>
          <a:lstStyle/>
          <a:p>
            <a:fld id="{458A86D8-B5BD-4475-A22A-08C26A6E5A08}" type="slidenum">
              <a:rPr lang="en-US" smtClean="0"/>
              <a:t>23</a:t>
            </a:fld>
            <a:endParaRPr lang="en-US"/>
          </a:p>
        </p:txBody>
      </p:sp>
    </p:spTree>
    <p:extLst>
      <p:ext uri="{BB962C8B-B14F-4D97-AF65-F5344CB8AC3E}">
        <p14:creationId xmlns:p14="http://schemas.microsoft.com/office/powerpoint/2010/main" val="391209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34EA3A-AB0A-47BF-A91E-3E14E1612064}" type="datetimeFigureOut">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5609A-04B1-4B4B-AF4D-5FF128841658}" type="slidenum">
              <a:rPr lang="en-US" smtClean="0"/>
              <a:t>‹#›</a:t>
            </a:fld>
            <a:endParaRPr lang="en-US"/>
          </a:p>
        </p:txBody>
      </p:sp>
    </p:spTree>
    <p:extLst>
      <p:ext uri="{BB962C8B-B14F-4D97-AF65-F5344CB8AC3E}">
        <p14:creationId xmlns:p14="http://schemas.microsoft.com/office/powerpoint/2010/main" val="362328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E8FB1-0A7A-443E-AAF7-31D4FA1AA312}" type="datetimeFigureOut">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69962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E8FB1-0A7A-443E-AAF7-31D4FA1AA312}" type="datetimeFigureOut">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68239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E8FB1-0A7A-443E-AAF7-31D4FA1AA312}" type="datetimeFigureOut">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13983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9970" y="1736726"/>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102997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38228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1560" y="2025967"/>
            <a:ext cx="4953000" cy="41509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33160" y="2025967"/>
            <a:ext cx="5013960" cy="41509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FE8FB1-0A7A-443E-AAF7-31D4FA1AA312}" type="datetimeFigureOut">
              <a:rPr lang="en-US" smtClean="0"/>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96153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37908" y="73088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037909" y="2046923"/>
            <a:ext cx="502602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37908" y="2870835"/>
            <a:ext cx="5026025"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0298" y="2056448"/>
            <a:ext cx="4876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0298" y="2870835"/>
            <a:ext cx="4876800" cy="324040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FE8FB1-0A7A-443E-AAF7-31D4FA1AA312}" type="datetimeFigureOut">
              <a:rPr lang="en-US" smtClean="0"/>
              <a:t>2/17/2016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197546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FE8FB1-0A7A-443E-AAF7-31D4FA1AA312}" type="datetimeFigureOut">
              <a:rPr lang="en-US" smtClean="0"/>
              <a:t>2/17/2016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1262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2/17/2016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420450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56066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01706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r="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18260" y="732789"/>
            <a:ext cx="961644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43660" y="2184558"/>
            <a:ext cx="9591040" cy="404558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E8FB1-0A7A-443E-AAF7-31D4FA1AA312}" type="datetimeFigureOut">
              <a:rPr lang="en-US" smtClean="0"/>
              <a:pPr/>
              <a:t>2/17/2016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3257108612"/>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lumMod val="85000"/>
              <a:lumOff val="15000"/>
            </a:schemeClr>
          </a:solidFill>
          <a:latin typeface="Coolvetica Rg" panose="020B06030306020200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icrosoft New Tai Lue" panose="020B0502040204020203" pitchFamily="34" charset="0"/>
          <a:ea typeface="+mn-ea"/>
          <a:cs typeface="Microsoft New Tai Lue"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icrosoft New Tai Lue" panose="020B0502040204020203" pitchFamily="34" charset="0"/>
          <a:ea typeface="+mn-ea"/>
          <a:cs typeface="Microsoft New Tai Lue"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icrosoft New Tai Lue" panose="020B0502040204020203" pitchFamily="34" charset="0"/>
          <a:ea typeface="+mn-ea"/>
          <a:cs typeface="Microsoft New Tai Lue"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icrosoft New Tai Lue" panose="020B0502040204020203" pitchFamily="34" charset="0"/>
          <a:ea typeface="+mn-ea"/>
          <a:cs typeface="Microsoft New Tai Lue"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icrosoft New Tai Lue" panose="020B0502040204020203" pitchFamily="34" charset="0"/>
          <a:ea typeface="+mn-ea"/>
          <a:cs typeface="Microsoft New Tai Lue"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12.png"/><Relationship Id="rId9" Type="http://schemas.microsoft.com/office/2007/relationships/hdphoto" Target="../media/hdphoto3.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51" b="80702" l="8556" r="83809">
                        <a14:foregroundMark x1="29347" y1="59148" x2="25943" y2="48371"/>
                        <a14:foregroundMark x1="34499" y1="57644" x2="76725" y2="58396"/>
                        <a14:foregroundMark x1="51334" y1="16291" x2="51334" y2="20301"/>
                        <a14:backgroundMark x1="33119" y1="3258" x2="33119" y2="3258"/>
                        <a14:backgroundMark x1="32199" y1="36591" x2="32199" y2="36591"/>
                        <a14:backgroundMark x1="44802" y1="35840" x2="44802" y2="35840"/>
                        <a14:backgroundMark x1="56486" y1="35840" x2="56486" y2="35840"/>
                      </a14:backgroundRemoval>
                    </a14:imgEffect>
                  </a14:imgLayer>
                </a14:imgProps>
              </a:ext>
              <a:ext uri="{28A0092B-C50C-407E-A947-70E740481C1C}">
                <a14:useLocalDpi xmlns:a14="http://schemas.microsoft.com/office/drawing/2010/main" val="0"/>
              </a:ext>
            </a:extLst>
          </a:blip>
          <a:srcRect l="8623" r="20376" b="25294"/>
          <a:stretch/>
        </p:blipFill>
        <p:spPr>
          <a:xfrm>
            <a:off x="1360894" y="1600200"/>
            <a:ext cx="9470212" cy="3657600"/>
          </a:xfrm>
          <a:prstGeom prst="rect">
            <a:avLst/>
          </a:prstGeom>
        </p:spPr>
      </p:pic>
    </p:spTree>
    <p:extLst>
      <p:ext uri="{BB962C8B-B14F-4D97-AF65-F5344CB8AC3E}">
        <p14:creationId xmlns:p14="http://schemas.microsoft.com/office/powerpoint/2010/main" val="192478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use TIPS?</a:t>
            </a:r>
          </a:p>
        </p:txBody>
      </p:sp>
      <p:pic>
        <p:nvPicPr>
          <p:cNvPr id="6" name="Content Placeholder 5"/>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6527"/>
          <a:stretch/>
        </p:blipFill>
        <p:spPr>
          <a:xfrm>
            <a:off x="2338974" y="1845427"/>
            <a:ext cx="3787506" cy="3866212"/>
          </a:xfrm>
        </p:spPr>
      </p:pic>
      <p:sp>
        <p:nvSpPr>
          <p:cNvPr id="4" name="Content Placeholder 3"/>
          <p:cNvSpPr>
            <a:spLocks noGrp="1"/>
          </p:cNvSpPr>
          <p:nvPr>
            <p:ph sz="half" idx="2"/>
          </p:nvPr>
        </p:nvSpPr>
        <p:spPr>
          <a:xfrm>
            <a:off x="5920740" y="1703035"/>
            <a:ext cx="5013960" cy="4150996"/>
          </a:xfrm>
        </p:spPr>
        <p:txBody>
          <a:bodyPr anchor="ctr">
            <a:normAutofit/>
          </a:bodyPr>
          <a:lstStyle/>
          <a:p>
            <a:pPr marL="0" indent="0" algn="ctr">
              <a:buNone/>
            </a:pPr>
            <a:r>
              <a:rPr lang="en-US" sz="6000" dirty="0" smtClean="0">
                <a:solidFill>
                  <a:srgbClr val="FF0000"/>
                </a:solidFill>
              </a:rPr>
              <a:t>Staff</a:t>
            </a:r>
            <a:endParaRPr lang="en-US" sz="6000" dirty="0">
              <a:solidFill>
                <a:srgbClr val="FF0000"/>
              </a:solidFill>
            </a:endParaRPr>
          </a:p>
        </p:txBody>
      </p:sp>
    </p:spTree>
    <p:extLst>
      <p:ext uri="{BB962C8B-B14F-4D97-AF65-F5344CB8AC3E}">
        <p14:creationId xmlns:p14="http://schemas.microsoft.com/office/powerpoint/2010/main" val="296513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use TIPS?</a:t>
            </a:r>
          </a:p>
        </p:txBody>
      </p:sp>
      <p:sp>
        <p:nvSpPr>
          <p:cNvPr id="4" name="Content Placeholder 3"/>
          <p:cNvSpPr>
            <a:spLocks noGrp="1"/>
          </p:cNvSpPr>
          <p:nvPr>
            <p:ph sz="half" idx="2"/>
          </p:nvPr>
        </p:nvSpPr>
        <p:spPr>
          <a:xfrm>
            <a:off x="6509826" y="1767352"/>
            <a:ext cx="4420749" cy="4267200"/>
          </a:xfrm>
        </p:spPr>
        <p:txBody>
          <a:bodyPr anchor="ctr">
            <a:normAutofit/>
          </a:bodyPr>
          <a:lstStyle/>
          <a:p>
            <a:pPr marL="0" indent="0" algn="ctr">
              <a:buNone/>
            </a:pPr>
            <a:r>
              <a:rPr lang="en-US" sz="6000" spc="-150" dirty="0" smtClean="0">
                <a:solidFill>
                  <a:srgbClr val="FF0000"/>
                </a:solidFill>
              </a:rPr>
              <a:t>Community Members</a:t>
            </a:r>
            <a:endParaRPr lang="en-US" sz="6000" spc="-150" dirty="0">
              <a:solidFill>
                <a:srgbClr val="FF000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4917" y="2915489"/>
            <a:ext cx="3307404" cy="2286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8839" y="1905000"/>
            <a:ext cx="3048000" cy="2286000"/>
          </a:xfrm>
          <a:prstGeom prst="rect">
            <a:avLst/>
          </a:prstGeom>
        </p:spPr>
      </p:pic>
      <p:pic>
        <p:nvPicPr>
          <p:cNvPr id="5" name="Content Placeholder 4"/>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3263772" y="3900952"/>
            <a:ext cx="2992507" cy="1989570"/>
          </a:xfrm>
        </p:spPr>
      </p:pic>
    </p:spTree>
    <p:extLst>
      <p:ext uri="{BB962C8B-B14F-4D97-AF65-F5344CB8AC3E}">
        <p14:creationId xmlns:p14="http://schemas.microsoft.com/office/powerpoint/2010/main" val="247199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977" y="1720938"/>
            <a:ext cx="10515600" cy="2852737"/>
          </a:xfrm>
        </p:spPr>
        <p:txBody>
          <a:bodyPr anchor="ctr">
            <a:normAutofit/>
          </a:bodyPr>
          <a:lstStyle/>
          <a:p>
            <a:r>
              <a:rPr lang="en-US" sz="8000" dirty="0" smtClean="0"/>
              <a:t>Where to go...</a:t>
            </a:r>
            <a:endParaRPr lang="en-US" sz="8000"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8737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6" presetClass="emph" presetSubtype="0" fill="hold" grpId="1" nodeType="afterEffect">
                                  <p:stCondLst>
                                    <p:cond delay="0"/>
                                  </p:stCondLst>
                                  <p:iterate type="lt">
                                    <p:tmPct val="10000"/>
                                  </p:iterate>
                                  <p:childTnLst>
                                    <p:animEffect transition="out" filter="fade">
                                      <p:cBhvr>
                                        <p:cTn id="10" dur="500" tmFilter="0, 0; .2, .5; .8, .5; 1, 0"/>
                                        <p:tgtEl>
                                          <p:spTgt spid="2"/>
                                        </p:tgtEl>
                                      </p:cBhvr>
                                    </p:animEffect>
                                    <p:animScale>
                                      <p:cBhvr>
                                        <p:cTn id="11"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rmAutofit/>
          </a:bodyPr>
          <a:lstStyle/>
          <a:p>
            <a:r>
              <a:rPr lang="en-US" dirty="0"/>
              <a:t>Look for the TIPS button on our school website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4899" y="2228136"/>
            <a:ext cx="1295400" cy="9525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3191" y="2228136"/>
            <a:ext cx="2371725" cy="100012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9011" y="4797328"/>
            <a:ext cx="945906" cy="931823"/>
          </a:xfrm>
          <a:prstGeom prst="rect">
            <a:avLst/>
          </a:prstGeom>
        </p:spPr>
      </p:pic>
      <p:sp>
        <p:nvSpPr>
          <p:cNvPr id="9" name="Title 1"/>
          <p:cNvSpPr txBox="1">
            <a:spLocks/>
          </p:cNvSpPr>
          <p:nvPr/>
        </p:nvSpPr>
        <p:spPr bwMode="auto">
          <a:xfrm>
            <a:off x="1446612" y="3650438"/>
            <a:ext cx="863811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8000" tIns="45720" rIns="91440" bIns="45720" numCol="1" anchor="ctr" anchorCtr="0" compatLnSpc="1">
            <a:prstTxWarp prst="textNoShape">
              <a:avLst/>
            </a:prstTxWarp>
          </a:bodyPr>
          <a:lstStyle>
            <a:lvl1pPr algn="ctr" rtl="0" eaLnBrk="1" fontAlgn="base" hangingPunct="1">
              <a:spcBef>
                <a:spcPct val="0"/>
              </a:spcBef>
              <a:spcAft>
                <a:spcPct val="0"/>
              </a:spcAft>
              <a:defRPr sz="3600" kern="1200">
                <a:solidFill>
                  <a:schemeClr val="tx2"/>
                </a:solidFill>
                <a:latin typeface="Kristen ITC" panose="03050502040202030202" pitchFamily="66" charset="0"/>
                <a:ea typeface="+mj-ea"/>
                <a:cs typeface="+mj-cs"/>
              </a:defRPr>
            </a:lvl1pPr>
            <a:lvl2pPr algn="ctr" rtl="0" eaLnBrk="1" fontAlgn="base" hangingPunct="1">
              <a:spcBef>
                <a:spcPct val="0"/>
              </a:spcBef>
              <a:spcAft>
                <a:spcPct val="0"/>
              </a:spcAft>
              <a:defRPr sz="3600">
                <a:solidFill>
                  <a:schemeClr val="tx2"/>
                </a:solidFill>
                <a:latin typeface="Tahoma" panose="020B0604030504040204" pitchFamily="34" charset="0"/>
              </a:defRPr>
            </a:lvl2pPr>
            <a:lvl3pPr algn="ctr" rtl="0" eaLnBrk="1" fontAlgn="base" hangingPunct="1">
              <a:spcBef>
                <a:spcPct val="0"/>
              </a:spcBef>
              <a:spcAft>
                <a:spcPct val="0"/>
              </a:spcAft>
              <a:defRPr sz="3600">
                <a:solidFill>
                  <a:schemeClr val="tx2"/>
                </a:solidFill>
                <a:latin typeface="Tahoma" panose="020B0604030504040204" pitchFamily="34" charset="0"/>
              </a:defRPr>
            </a:lvl3pPr>
            <a:lvl4pPr algn="ctr" rtl="0" eaLnBrk="1" fontAlgn="base" hangingPunct="1">
              <a:spcBef>
                <a:spcPct val="0"/>
              </a:spcBef>
              <a:spcAft>
                <a:spcPct val="0"/>
              </a:spcAft>
              <a:defRPr sz="3600">
                <a:solidFill>
                  <a:schemeClr val="tx2"/>
                </a:solidFill>
                <a:latin typeface="Tahoma" panose="020B0604030504040204" pitchFamily="34" charset="0"/>
              </a:defRPr>
            </a:lvl4pPr>
            <a:lvl5pPr algn="ctr" rtl="0" eaLnBrk="1" fontAlgn="base" hangingPunct="1">
              <a:spcBef>
                <a:spcPct val="0"/>
              </a:spcBef>
              <a:spcAft>
                <a:spcPct val="0"/>
              </a:spcAft>
              <a:defRPr sz="3600">
                <a:solidFill>
                  <a:schemeClr val="tx2"/>
                </a:solidFill>
                <a:latin typeface="Tahoma" panose="020B0604030504040204" pitchFamily="34" charset="0"/>
              </a:defRPr>
            </a:lvl5pPr>
            <a:lvl6pPr marL="457200" algn="ctr" rtl="0" eaLnBrk="1" fontAlgn="base" hangingPunct="1">
              <a:spcBef>
                <a:spcPct val="0"/>
              </a:spcBef>
              <a:spcAft>
                <a:spcPct val="0"/>
              </a:spcAft>
              <a:defRPr sz="3600">
                <a:solidFill>
                  <a:schemeClr val="tx2"/>
                </a:solidFill>
                <a:latin typeface="Tahoma" panose="020B0604030504040204" pitchFamily="34" charset="0"/>
              </a:defRPr>
            </a:lvl6pPr>
            <a:lvl7pPr marL="914400" algn="ctr" rtl="0" eaLnBrk="1" fontAlgn="base" hangingPunct="1">
              <a:spcBef>
                <a:spcPct val="0"/>
              </a:spcBef>
              <a:spcAft>
                <a:spcPct val="0"/>
              </a:spcAft>
              <a:defRPr sz="3600">
                <a:solidFill>
                  <a:schemeClr val="tx2"/>
                </a:solidFill>
                <a:latin typeface="Tahoma" panose="020B0604030504040204" pitchFamily="34" charset="0"/>
              </a:defRPr>
            </a:lvl7pPr>
            <a:lvl8pPr marL="1371600" algn="ctr" rtl="0" eaLnBrk="1" fontAlgn="base" hangingPunct="1">
              <a:spcBef>
                <a:spcPct val="0"/>
              </a:spcBef>
              <a:spcAft>
                <a:spcPct val="0"/>
              </a:spcAft>
              <a:defRPr sz="3600">
                <a:solidFill>
                  <a:schemeClr val="tx2"/>
                </a:solidFill>
                <a:latin typeface="Tahoma" panose="020B0604030504040204" pitchFamily="34" charset="0"/>
              </a:defRPr>
            </a:lvl8pPr>
            <a:lvl9pPr marL="1828800" algn="ctr" rtl="0" eaLnBrk="1" fontAlgn="base" hangingPunct="1">
              <a:spcBef>
                <a:spcPct val="0"/>
              </a:spcBef>
              <a:spcAft>
                <a:spcPct val="0"/>
              </a:spcAft>
              <a:defRPr sz="3600">
                <a:solidFill>
                  <a:schemeClr val="tx2"/>
                </a:solidFill>
                <a:latin typeface="Tahoma" panose="020B0604030504040204" pitchFamily="34" charset="0"/>
              </a:defRPr>
            </a:lvl9pPr>
          </a:lstStyle>
          <a:p>
            <a:pPr algn="l"/>
            <a:r>
              <a:rPr lang="en-US" sz="4000" dirty="0" smtClean="0">
                <a:solidFill>
                  <a:schemeClr val="tx1"/>
                </a:solidFill>
                <a:latin typeface="Coolvetica Rg" panose="020B0603030602020004" pitchFamily="34" charset="0"/>
              </a:rPr>
              <a:t>And next to our social media icons:</a:t>
            </a:r>
            <a:endParaRPr lang="en-US" sz="4000" dirty="0">
              <a:solidFill>
                <a:schemeClr val="tx1"/>
              </a:solidFill>
              <a:latin typeface="Coolvetica Rg" panose="020B0603030602020004" pitchFamily="34" charset="0"/>
            </a:endParaRPr>
          </a:p>
        </p:txBody>
      </p:sp>
      <p:grpSp>
        <p:nvGrpSpPr>
          <p:cNvPr id="10" name="Group 9"/>
          <p:cNvGrpSpPr>
            <a:grpSpLocks noChangeAspect="1"/>
          </p:cNvGrpSpPr>
          <p:nvPr/>
        </p:nvGrpSpPr>
        <p:grpSpPr>
          <a:xfrm>
            <a:off x="3416795" y="4743902"/>
            <a:ext cx="4012838" cy="943426"/>
            <a:chOff x="3960806" y="4340226"/>
            <a:chExt cx="4012838" cy="943426"/>
          </a:xfrm>
        </p:grpSpPr>
        <p:pic>
          <p:nvPicPr>
            <p:cNvPr id="11" name="Picture 10"/>
            <p:cNvPicPr>
              <a:picLocks noChangeAspect="1"/>
            </p:cNvPicPr>
            <p:nvPr/>
          </p:nvPicPr>
          <p:blipFill rotWithShape="1">
            <a:blip r:embed="rId5">
              <a:duotone>
                <a:prstClr val="black"/>
                <a:schemeClr val="bg2">
                  <a:lumMod val="20000"/>
                  <a:lumOff val="80000"/>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Lst>
            </a:blip>
            <a:srcRect l="15197" t="3698" r="15641" b="3650"/>
            <a:stretch/>
          </p:blipFill>
          <p:spPr>
            <a:xfrm>
              <a:off x="3960806" y="4340226"/>
              <a:ext cx="927254" cy="931628"/>
            </a:xfrm>
            <a:prstGeom prst="rect">
              <a:avLst/>
            </a:prstGeom>
            <a:noFill/>
            <a:ln>
              <a:noFill/>
            </a:ln>
          </p:spPr>
        </p:pic>
        <p:pic>
          <p:nvPicPr>
            <p:cNvPr id="12" name="Picture 11"/>
            <p:cNvPicPr>
              <a:picLocks noChangeAspect="1"/>
            </p:cNvPicPr>
            <p:nvPr/>
          </p:nvPicPr>
          <p:blipFill rotWithShape="1">
            <a:blip r:embed="rId7">
              <a:duotone>
                <a:schemeClr val="bg2">
                  <a:shade val="45000"/>
                  <a:satMod val="135000"/>
                </a:schemeClr>
                <a:prstClr val="white"/>
              </a:duotone>
            </a:blip>
            <a:srcRect l="4219" t="4710" r="4417" b="4639"/>
            <a:stretch/>
          </p:blipFill>
          <p:spPr>
            <a:xfrm>
              <a:off x="6017862" y="4351829"/>
              <a:ext cx="927254" cy="920025"/>
            </a:xfrm>
            <a:prstGeom prst="rect">
              <a:avLst/>
            </a:prstGeom>
            <a:noFill/>
            <a:ln>
              <a:noFill/>
            </a:ln>
          </p:spPr>
        </p:pic>
        <p:pic>
          <p:nvPicPr>
            <p:cNvPr id="13" name="Picture 12"/>
            <p:cNvPicPr>
              <a:picLocks noChangeAspect="1"/>
            </p:cNvPicPr>
            <p:nvPr/>
          </p:nvPicPr>
          <p:blipFill rotWithShape="1">
            <a:blip r:embed="rId8">
              <a:duotone>
                <a:schemeClr val="bg2">
                  <a:shade val="45000"/>
                  <a:satMod val="135000"/>
                </a:schemeClr>
                <a:prstClr val="white"/>
              </a:duotone>
              <a:extLst>
                <a:ext uri="{BEBA8EAE-BF5A-486C-A8C5-ECC9F3942E4B}">
                  <a14:imgProps xmlns:a14="http://schemas.microsoft.com/office/drawing/2010/main">
                    <a14:imgLayer r:embed="rId9">
                      <a14:imgEffect>
                        <a14:brightnessContrast bright="40000" contrast="-40000"/>
                      </a14:imgEffect>
                    </a14:imgLayer>
                  </a14:imgProps>
                </a:ext>
              </a:extLst>
            </a:blip>
            <a:srcRect l="1914" t="3785" r="2200" b="3526"/>
            <a:stretch/>
          </p:blipFill>
          <p:spPr>
            <a:xfrm>
              <a:off x="7046390" y="4355501"/>
              <a:ext cx="927254" cy="916353"/>
            </a:xfrm>
            <a:prstGeom prst="rect">
              <a:avLst/>
            </a:prstGeom>
            <a:noFill/>
            <a:ln>
              <a:noFill/>
            </a:ln>
          </p:spPr>
        </p:pic>
        <p:pic>
          <p:nvPicPr>
            <p:cNvPr id="14" name="Picture 13"/>
            <p:cNvPicPr>
              <a:picLocks noChangeAspect="1"/>
            </p:cNvPicPr>
            <p:nvPr/>
          </p:nvPicPr>
          <p:blipFill rotWithShape="1">
            <a:blip r:embed="rId10">
              <a:duotone>
                <a:schemeClr val="bg2">
                  <a:shade val="45000"/>
                  <a:satMod val="135000"/>
                </a:schemeClr>
                <a:prstClr val="white"/>
              </a:duotone>
            </a:blip>
            <a:srcRect l="51675" t="9299" r="10650" b="7148"/>
            <a:stretch/>
          </p:blipFill>
          <p:spPr>
            <a:xfrm>
              <a:off x="4989334" y="4362868"/>
              <a:ext cx="927254" cy="920784"/>
            </a:xfrm>
            <a:prstGeom prst="rect">
              <a:avLst/>
            </a:prstGeom>
          </p:spPr>
        </p:pic>
      </p:grpSp>
    </p:spTree>
    <p:extLst>
      <p:ext uri="{BB962C8B-B14F-4D97-AF65-F5344CB8AC3E}">
        <p14:creationId xmlns:p14="http://schemas.microsoft.com/office/powerpoint/2010/main" val="2076924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1500"/>
                            </p:stCondLst>
                            <p:childTnLst>
                              <p:par>
                                <p:cTn id="29" presetID="26" presetClass="emph" presetSubtype="0" fill="hold" nodeType="afterEffect">
                                  <p:stCondLst>
                                    <p:cond delay="0"/>
                                  </p:stCondLst>
                                  <p:childTnLst>
                                    <p:animEffect transition="out" filter="fade">
                                      <p:cBhvr>
                                        <p:cTn id="30" dur="500" tmFilter="0, 0; .2, .5; .8, .5; 1, 0"/>
                                        <p:tgtEl>
                                          <p:spTgt spid="8"/>
                                        </p:tgtEl>
                                      </p:cBhvr>
                                    </p:animEffect>
                                    <p:animScale>
                                      <p:cBhvr>
                                        <p:cTn id="31"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Where to go to make a report:</a:t>
            </a:r>
          </a:p>
        </p:txBody>
      </p:sp>
      <p:sp>
        <p:nvSpPr>
          <p:cNvPr id="5" name="Content Placeholder 2"/>
          <p:cNvSpPr txBox="1">
            <a:spLocks/>
          </p:cNvSpPr>
          <p:nvPr/>
        </p:nvSpPr>
        <p:spPr>
          <a:xfrm>
            <a:off x="1522811" y="1905000"/>
            <a:ext cx="9146382" cy="4267200"/>
          </a:xfrm>
          <a:prstGeom prst="rect">
            <a:avLst/>
          </a:prstGeom>
          <a:ln>
            <a:solidFill>
              <a:srgbClr val="FF0000"/>
            </a:solidFill>
          </a:ln>
        </p:spPr>
        <p:txBody>
          <a:bodyPr anchor="ct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Tempus Sans ITC" panose="04020404030D07020202" pitchFamily="82" charset="0"/>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Tempus Sans ITC" panose="04020404030D07020202" pitchFamily="82" charset="0"/>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Tempus Sans ITC" panose="04020404030D07020202" pitchFamily="82" charset="0"/>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Tempus Sans ITC" panose="04020404030D07020202" pitchFamily="82" charset="0"/>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Tempus Sans ITC" panose="04020404030D07020202" pitchFamily="82" charset="0"/>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pPr marL="0" indent="0" algn="ctr">
              <a:buFont typeface="Arial" pitchFamily="34" charset="0"/>
              <a:buNone/>
            </a:pPr>
            <a:r>
              <a:rPr lang="en-US" smtClean="0">
                <a:solidFill>
                  <a:srgbClr val="C00000"/>
                </a:solidFill>
                <a:latin typeface="Courier New" panose="02070309020205020404" pitchFamily="49" charset="0"/>
                <a:cs typeface="Courier New" panose="02070309020205020404" pitchFamily="49" charset="0"/>
              </a:rPr>
              <a:t>[INSERT Screen shot of school website with button]</a:t>
            </a:r>
            <a:endParaRPr lang="en-US" dirty="0">
              <a:solidFill>
                <a:srgbClr val="C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0799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Where to go to make a report:</a:t>
            </a:r>
          </a:p>
        </p:txBody>
      </p:sp>
      <p:sp>
        <p:nvSpPr>
          <p:cNvPr id="6" name="Content Placeholder 2"/>
          <p:cNvSpPr txBox="1">
            <a:spLocks/>
          </p:cNvSpPr>
          <p:nvPr/>
        </p:nvSpPr>
        <p:spPr>
          <a:xfrm>
            <a:off x="1522811" y="1905000"/>
            <a:ext cx="9146382" cy="4267200"/>
          </a:xfrm>
          <a:prstGeom prst="rect">
            <a:avLst/>
          </a:prstGeom>
          <a:ln>
            <a:solidFill>
              <a:srgbClr val="FF0000"/>
            </a:solidFill>
          </a:ln>
        </p:spPr>
        <p:txBody>
          <a:bodyPr anchor="ct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Tempus Sans ITC" panose="04020404030D07020202" pitchFamily="82" charset="0"/>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Tempus Sans ITC" panose="04020404030D07020202" pitchFamily="82" charset="0"/>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Tempus Sans ITC" panose="04020404030D07020202" pitchFamily="82" charset="0"/>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Tempus Sans ITC" panose="04020404030D07020202" pitchFamily="82" charset="0"/>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Tempus Sans ITC" panose="04020404030D07020202" pitchFamily="82" charset="0"/>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pPr marL="0" indent="0" algn="ctr">
              <a:buFont typeface="Arial" pitchFamily="34" charset="0"/>
              <a:buNone/>
            </a:pPr>
            <a:r>
              <a:rPr lang="en-US" smtClean="0">
                <a:solidFill>
                  <a:srgbClr val="C00000"/>
                </a:solidFill>
                <a:latin typeface="Courier New" panose="02070309020205020404" pitchFamily="49" charset="0"/>
                <a:cs typeface="Courier New" panose="02070309020205020404" pitchFamily="49" charset="0"/>
              </a:rPr>
              <a:t>[INSERT Hotline Phone Number, if applicable]</a:t>
            </a:r>
            <a:endParaRPr lang="en-US" dirty="0">
              <a:solidFill>
                <a:srgbClr val="C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9570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incidents can be reported?</a:t>
            </a:r>
          </a:p>
        </p:txBody>
      </p:sp>
      <p:grpSp>
        <p:nvGrpSpPr>
          <p:cNvPr id="12" name="Group 11"/>
          <p:cNvGrpSpPr/>
          <p:nvPr/>
        </p:nvGrpSpPr>
        <p:grpSpPr>
          <a:xfrm>
            <a:off x="3017520" y="1725841"/>
            <a:ext cx="6217920" cy="4251960"/>
            <a:chOff x="1442853" y="1446415"/>
            <a:chExt cx="7056314" cy="4854632"/>
          </a:xfrm>
        </p:grpSpPr>
        <p:sp>
          <p:nvSpPr>
            <p:cNvPr id="13" name="Rectangle 12"/>
            <p:cNvSpPr/>
            <p:nvPr/>
          </p:nvSpPr>
          <p:spPr bwMode="auto">
            <a:xfrm>
              <a:off x="1442853" y="1446415"/>
              <a:ext cx="3528157" cy="2427316"/>
            </a:xfrm>
            <a:prstGeom prst="rect">
              <a:avLst/>
            </a:prstGeom>
            <a:ln>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3600" dirty="0">
                  <a:solidFill>
                    <a:schemeClr val="bg1"/>
                  </a:solidFill>
                  <a:latin typeface="Coolvetica Rg" panose="020B0603030602020004" pitchFamily="34" charset="0"/>
                </a:rPr>
                <a:t>Fighting</a:t>
              </a:r>
            </a:p>
          </p:txBody>
        </p:sp>
        <p:sp>
          <p:nvSpPr>
            <p:cNvPr id="14" name="Rectangle 13"/>
            <p:cNvSpPr/>
            <p:nvPr/>
          </p:nvSpPr>
          <p:spPr bwMode="auto">
            <a:xfrm>
              <a:off x="4971010" y="1446415"/>
              <a:ext cx="3528157" cy="2427316"/>
            </a:xfrm>
            <a:prstGeom prst="rect">
              <a:avLst/>
            </a:prstGeom>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3600" dirty="0">
                  <a:solidFill>
                    <a:schemeClr val="bg1"/>
                  </a:solidFill>
                  <a:latin typeface="Coolvetica Rg" panose="020B0603030602020004" pitchFamily="34" charset="0"/>
                </a:rPr>
                <a:t>Threats to Harm</a:t>
              </a:r>
            </a:p>
          </p:txBody>
        </p:sp>
        <p:sp>
          <p:nvSpPr>
            <p:cNvPr id="15" name="Rectangle 14"/>
            <p:cNvSpPr/>
            <p:nvPr/>
          </p:nvSpPr>
          <p:spPr bwMode="auto">
            <a:xfrm>
              <a:off x="1442853" y="3873731"/>
              <a:ext cx="3528157" cy="2427316"/>
            </a:xfrm>
            <a:prstGeom prst="rect">
              <a:avLst/>
            </a:prstGeom>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3600" dirty="0">
                  <a:solidFill>
                    <a:schemeClr val="bg1"/>
                  </a:solidFill>
                  <a:latin typeface="Coolvetica Rg" panose="020B0603030602020004" pitchFamily="34" charset="0"/>
                </a:rPr>
                <a:t>Concerning Behaviors </a:t>
              </a:r>
            </a:p>
          </p:txBody>
        </p:sp>
        <p:sp>
          <p:nvSpPr>
            <p:cNvPr id="20" name="Rectangle 19"/>
            <p:cNvSpPr/>
            <p:nvPr/>
          </p:nvSpPr>
          <p:spPr bwMode="auto">
            <a:xfrm>
              <a:off x="4971009" y="3873731"/>
              <a:ext cx="3528157" cy="2427316"/>
            </a:xfrm>
            <a:prstGeom prst="rect">
              <a:avLst/>
            </a:prstGeom>
            <a:ln>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3600" dirty="0">
                  <a:solidFill>
                    <a:schemeClr val="bg1"/>
                  </a:solidFill>
                  <a:latin typeface="Coolvetica Rg" panose="020B0603030602020004" pitchFamily="34" charset="0"/>
                </a:rPr>
                <a:t>Sexual Misconduct</a:t>
              </a:r>
            </a:p>
          </p:txBody>
        </p:sp>
      </p:grpSp>
    </p:spTree>
    <p:extLst>
      <p:ext uri="{BB962C8B-B14F-4D97-AF65-F5344CB8AC3E}">
        <p14:creationId xmlns:p14="http://schemas.microsoft.com/office/powerpoint/2010/main" val="282162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incidents can be reported?</a:t>
            </a:r>
          </a:p>
        </p:txBody>
      </p:sp>
      <p:grpSp>
        <p:nvGrpSpPr>
          <p:cNvPr id="16" name="Group 15"/>
          <p:cNvGrpSpPr/>
          <p:nvPr/>
        </p:nvGrpSpPr>
        <p:grpSpPr>
          <a:xfrm>
            <a:off x="3017520" y="1729045"/>
            <a:ext cx="6217920" cy="4251960"/>
            <a:chOff x="1442853" y="1446415"/>
            <a:chExt cx="7056314" cy="4854632"/>
          </a:xfrm>
        </p:grpSpPr>
        <p:sp>
          <p:nvSpPr>
            <p:cNvPr id="17" name="Rectangle 16"/>
            <p:cNvSpPr/>
            <p:nvPr/>
          </p:nvSpPr>
          <p:spPr bwMode="auto">
            <a:xfrm>
              <a:off x="1442853" y="1446415"/>
              <a:ext cx="3528157" cy="2427316"/>
            </a:xfrm>
            <a:prstGeom prst="rect">
              <a:avLst/>
            </a:prstGeom>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3600" dirty="0">
                  <a:solidFill>
                    <a:schemeClr val="bg1"/>
                  </a:solidFill>
                  <a:latin typeface="Coolvetica Rg" panose="020B0603030602020004" pitchFamily="34" charset="0"/>
                </a:rPr>
                <a:t>Bullying</a:t>
              </a:r>
            </a:p>
          </p:txBody>
        </p:sp>
        <p:sp>
          <p:nvSpPr>
            <p:cNvPr id="18" name="Rectangle 17"/>
            <p:cNvSpPr/>
            <p:nvPr/>
          </p:nvSpPr>
          <p:spPr bwMode="auto">
            <a:xfrm>
              <a:off x="4971010" y="1446415"/>
              <a:ext cx="3528157" cy="2427316"/>
            </a:xfrm>
            <a:prstGeom prst="rect">
              <a:avLst/>
            </a:prstGeom>
            <a:ln>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3600">
                  <a:solidFill>
                    <a:schemeClr val="bg1"/>
                  </a:solidFill>
                  <a:latin typeface="Coolvetica Rg" panose="020B0603030602020004" pitchFamily="34" charset="0"/>
                </a:rPr>
                <a:t>Bus Incidents</a:t>
              </a:r>
              <a:endParaRPr lang="en-US" sz="3600" dirty="0">
                <a:solidFill>
                  <a:schemeClr val="bg1"/>
                </a:solidFill>
                <a:latin typeface="Coolvetica Rg" panose="020B0603030602020004" pitchFamily="34" charset="0"/>
              </a:endParaRPr>
            </a:p>
          </p:txBody>
        </p:sp>
        <p:sp>
          <p:nvSpPr>
            <p:cNvPr id="19" name="Rectangle 18"/>
            <p:cNvSpPr/>
            <p:nvPr/>
          </p:nvSpPr>
          <p:spPr bwMode="auto">
            <a:xfrm>
              <a:off x="1442853" y="3873731"/>
              <a:ext cx="3528157" cy="2427316"/>
            </a:xfrm>
            <a:prstGeom prst="rect">
              <a:avLst/>
            </a:prstGeom>
            <a:ln>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3600" dirty="0">
                  <a:solidFill>
                    <a:schemeClr val="bg1"/>
                  </a:solidFill>
                  <a:latin typeface="Coolvetica Rg" panose="020B0603030602020004" pitchFamily="34" charset="0"/>
                </a:rPr>
                <a:t>Cyber Bullying </a:t>
              </a:r>
            </a:p>
          </p:txBody>
        </p:sp>
        <p:sp>
          <p:nvSpPr>
            <p:cNvPr id="20" name="Rectangle 19"/>
            <p:cNvSpPr/>
            <p:nvPr/>
          </p:nvSpPr>
          <p:spPr bwMode="auto">
            <a:xfrm>
              <a:off x="4971009" y="3873731"/>
              <a:ext cx="3528157" cy="2427316"/>
            </a:xfrm>
            <a:prstGeom prst="rect">
              <a:avLst/>
            </a:prstGeom>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3600">
                  <a:solidFill>
                    <a:schemeClr val="bg1"/>
                  </a:solidFill>
                  <a:latin typeface="Coolvetica Rg" panose="020B0603030602020004" pitchFamily="34" charset="0"/>
                </a:rPr>
                <a:t>Hazing</a:t>
              </a:r>
              <a:endParaRPr lang="en-US" sz="3600" dirty="0">
                <a:solidFill>
                  <a:schemeClr val="bg1"/>
                </a:solidFill>
                <a:latin typeface="Coolvetica Rg" panose="020B0603030602020004" pitchFamily="34" charset="0"/>
              </a:endParaRPr>
            </a:p>
          </p:txBody>
        </p:sp>
      </p:grpSp>
    </p:spTree>
    <p:extLst>
      <p:ext uri="{BB962C8B-B14F-4D97-AF65-F5344CB8AC3E}">
        <p14:creationId xmlns:p14="http://schemas.microsoft.com/office/powerpoint/2010/main" val="225412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incidents can be reported?</a:t>
            </a:r>
          </a:p>
        </p:txBody>
      </p:sp>
      <p:grpSp>
        <p:nvGrpSpPr>
          <p:cNvPr id="16" name="Group 15"/>
          <p:cNvGrpSpPr/>
          <p:nvPr/>
        </p:nvGrpSpPr>
        <p:grpSpPr>
          <a:xfrm>
            <a:off x="3017520" y="1745673"/>
            <a:ext cx="6217920" cy="4251960"/>
            <a:chOff x="1442853" y="1446415"/>
            <a:chExt cx="7056314" cy="4854632"/>
          </a:xfrm>
        </p:grpSpPr>
        <p:sp>
          <p:nvSpPr>
            <p:cNvPr id="17" name="Rectangle 16"/>
            <p:cNvSpPr/>
            <p:nvPr/>
          </p:nvSpPr>
          <p:spPr bwMode="auto">
            <a:xfrm>
              <a:off x="1442853" y="1446415"/>
              <a:ext cx="3528157" cy="2427316"/>
            </a:xfrm>
            <a:prstGeom prst="rect">
              <a:avLst/>
            </a:prstGeom>
            <a:ln>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3600" dirty="0" smtClean="0">
                  <a:solidFill>
                    <a:schemeClr val="bg1"/>
                  </a:solidFill>
                  <a:latin typeface="Coolvetica Rg" panose="020B0603030602020004" pitchFamily="34" charset="0"/>
                </a:rPr>
                <a:t>Suicidal </a:t>
              </a:r>
              <a:r>
                <a:rPr lang="en-US" sz="3600" dirty="0">
                  <a:solidFill>
                    <a:schemeClr val="bg1"/>
                  </a:solidFill>
                  <a:latin typeface="Coolvetica Rg" panose="020B0603030602020004" pitchFamily="34" charset="0"/>
                </a:rPr>
                <a:t>Thoughts/ </a:t>
              </a:r>
              <a:r>
                <a:rPr lang="en-US" sz="3600" dirty="0" smtClean="0">
                  <a:solidFill>
                    <a:schemeClr val="bg1"/>
                  </a:solidFill>
                  <a:latin typeface="Coolvetica Rg" panose="020B0603030602020004" pitchFamily="34" charset="0"/>
                </a:rPr>
                <a:t>Threats</a:t>
              </a:r>
              <a:endParaRPr lang="en-US" sz="3600" dirty="0">
                <a:solidFill>
                  <a:schemeClr val="bg1"/>
                </a:solidFill>
                <a:latin typeface="Coolvetica Rg" panose="020B0603030602020004" pitchFamily="34" charset="0"/>
              </a:endParaRPr>
            </a:p>
          </p:txBody>
        </p:sp>
        <p:sp>
          <p:nvSpPr>
            <p:cNvPr id="18" name="Rectangle 17"/>
            <p:cNvSpPr/>
            <p:nvPr/>
          </p:nvSpPr>
          <p:spPr bwMode="auto">
            <a:xfrm>
              <a:off x="4971010" y="1446415"/>
              <a:ext cx="3528157" cy="2427316"/>
            </a:xfrm>
            <a:prstGeom prst="rect">
              <a:avLst/>
            </a:prstGeom>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3600" dirty="0">
                  <a:solidFill>
                    <a:schemeClr val="bg1"/>
                  </a:solidFill>
                  <a:latin typeface="Coolvetica Rg" panose="020B0603030602020004" pitchFamily="34" charset="0"/>
                </a:rPr>
                <a:t>Sexting</a:t>
              </a:r>
            </a:p>
          </p:txBody>
        </p:sp>
        <p:sp>
          <p:nvSpPr>
            <p:cNvPr id="19" name="Rectangle 18"/>
            <p:cNvSpPr/>
            <p:nvPr/>
          </p:nvSpPr>
          <p:spPr bwMode="auto">
            <a:xfrm>
              <a:off x="1442853" y="3873731"/>
              <a:ext cx="3528157" cy="2427316"/>
            </a:xfrm>
            <a:prstGeom prst="rect">
              <a:avLst/>
            </a:prstGeom>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3600" dirty="0">
                  <a:solidFill>
                    <a:schemeClr val="bg1"/>
                  </a:solidFill>
                  <a:latin typeface="Coolvetica Rg" panose="020B0603030602020004" pitchFamily="34" charset="0"/>
                </a:rPr>
                <a:t>Weapons</a:t>
              </a:r>
            </a:p>
          </p:txBody>
        </p:sp>
        <p:sp>
          <p:nvSpPr>
            <p:cNvPr id="20" name="Rectangle 19"/>
            <p:cNvSpPr/>
            <p:nvPr/>
          </p:nvSpPr>
          <p:spPr bwMode="auto">
            <a:xfrm>
              <a:off x="4971009" y="3873731"/>
              <a:ext cx="3528157" cy="2427316"/>
            </a:xfrm>
            <a:prstGeom prst="rect">
              <a:avLst/>
            </a:prstGeom>
            <a:ln>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3600" dirty="0" smtClean="0">
                  <a:solidFill>
                    <a:schemeClr val="bg1"/>
                  </a:solidFill>
                  <a:latin typeface="Coolvetica Rg" panose="020B0603030602020004" pitchFamily="34" charset="0"/>
                </a:rPr>
                <a:t>Drugs/</a:t>
              </a:r>
            </a:p>
            <a:p>
              <a:pPr algn="ctr"/>
              <a:r>
                <a:rPr lang="en-US" sz="3600" dirty="0" smtClean="0">
                  <a:solidFill>
                    <a:schemeClr val="bg1"/>
                  </a:solidFill>
                  <a:latin typeface="Coolvetica Rg" panose="020B0603030602020004" pitchFamily="34" charset="0"/>
                </a:rPr>
                <a:t>Alcohol</a:t>
              </a:r>
              <a:endParaRPr lang="en-US" sz="3600" dirty="0">
                <a:solidFill>
                  <a:schemeClr val="bg1"/>
                </a:solidFill>
                <a:latin typeface="Coolvetica Rg" panose="020B0603030602020004" pitchFamily="34" charset="0"/>
              </a:endParaRPr>
            </a:p>
          </p:txBody>
        </p:sp>
      </p:grpSp>
    </p:spTree>
    <p:extLst>
      <p:ext uri="{BB962C8B-B14F-4D97-AF65-F5344CB8AC3E}">
        <p14:creationId xmlns:p14="http://schemas.microsoft.com/office/powerpoint/2010/main" val="80627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incidents can be reported?</a:t>
            </a:r>
          </a:p>
        </p:txBody>
      </p:sp>
      <p:grpSp>
        <p:nvGrpSpPr>
          <p:cNvPr id="15" name="Group 14"/>
          <p:cNvGrpSpPr/>
          <p:nvPr/>
        </p:nvGrpSpPr>
        <p:grpSpPr>
          <a:xfrm>
            <a:off x="3017520" y="1745674"/>
            <a:ext cx="6217920" cy="4251960"/>
            <a:chOff x="1442852" y="1446415"/>
            <a:chExt cx="7056315" cy="4854632"/>
          </a:xfrm>
        </p:grpSpPr>
        <p:sp>
          <p:nvSpPr>
            <p:cNvPr id="16" name="Rectangle 15"/>
            <p:cNvSpPr/>
            <p:nvPr/>
          </p:nvSpPr>
          <p:spPr bwMode="auto">
            <a:xfrm>
              <a:off x="1442853" y="1446415"/>
              <a:ext cx="3528157" cy="2427316"/>
            </a:xfrm>
            <a:prstGeom prst="rect">
              <a:avLst/>
            </a:prstGeom>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3600" dirty="0" smtClean="0">
                  <a:solidFill>
                    <a:schemeClr val="bg1"/>
                  </a:solidFill>
                  <a:latin typeface="Coolvetica Rg" panose="020B0603030602020004" pitchFamily="34" charset="0"/>
                </a:rPr>
                <a:t>Discrimination/ Racism</a:t>
              </a:r>
              <a:endParaRPr lang="en-US" sz="3600" dirty="0">
                <a:solidFill>
                  <a:schemeClr val="bg1"/>
                </a:solidFill>
                <a:latin typeface="Coolvetica Rg" panose="020B0603030602020004" pitchFamily="34" charset="0"/>
              </a:endParaRPr>
            </a:p>
          </p:txBody>
        </p:sp>
        <p:sp>
          <p:nvSpPr>
            <p:cNvPr id="17" name="Rectangle 16"/>
            <p:cNvSpPr/>
            <p:nvPr/>
          </p:nvSpPr>
          <p:spPr bwMode="auto">
            <a:xfrm>
              <a:off x="4971010" y="1446415"/>
              <a:ext cx="3528157" cy="2427316"/>
            </a:xfrm>
            <a:prstGeom prst="rect">
              <a:avLst/>
            </a:prstGeom>
            <a:ln>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3600" dirty="0">
                  <a:solidFill>
                    <a:schemeClr val="bg1"/>
                  </a:solidFill>
                  <a:latin typeface="Coolvetica Rg" panose="020B0603030602020004" pitchFamily="34" charset="0"/>
                </a:rPr>
                <a:t>Relationship</a:t>
              </a:r>
              <a:r>
                <a:rPr lang="en-US" sz="3600" dirty="0" smtClean="0">
                  <a:solidFill>
                    <a:schemeClr val="bg1"/>
                  </a:solidFill>
                  <a:latin typeface="Coolvetica Rg" panose="020B0603030602020004" pitchFamily="34" charset="0"/>
                </a:rPr>
                <a:t>/</a:t>
              </a:r>
            </a:p>
            <a:p>
              <a:pPr algn="ctr"/>
              <a:r>
                <a:rPr lang="en-US" sz="3600" dirty="0" smtClean="0">
                  <a:solidFill>
                    <a:schemeClr val="bg1"/>
                  </a:solidFill>
                  <a:latin typeface="Coolvetica Rg" panose="020B0603030602020004" pitchFamily="34" charset="0"/>
                </a:rPr>
                <a:t>Dating </a:t>
              </a:r>
              <a:r>
                <a:rPr lang="en-US" sz="3600" dirty="0">
                  <a:solidFill>
                    <a:schemeClr val="bg1"/>
                  </a:solidFill>
                  <a:latin typeface="Coolvetica Rg" panose="020B0603030602020004" pitchFamily="34" charset="0"/>
                </a:rPr>
                <a:t>Violence</a:t>
              </a:r>
            </a:p>
          </p:txBody>
        </p:sp>
        <p:sp>
          <p:nvSpPr>
            <p:cNvPr id="18" name="Rectangle 17"/>
            <p:cNvSpPr/>
            <p:nvPr/>
          </p:nvSpPr>
          <p:spPr bwMode="auto">
            <a:xfrm>
              <a:off x="1442852" y="3873731"/>
              <a:ext cx="3528157" cy="2427316"/>
            </a:xfrm>
            <a:prstGeom prst="rect">
              <a:avLst/>
            </a:prstGeom>
            <a:ln>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3600" dirty="0">
                  <a:solidFill>
                    <a:schemeClr val="bg1"/>
                  </a:solidFill>
                  <a:latin typeface="Coolvetica Rg" panose="020B0603030602020004" pitchFamily="34" charset="0"/>
                </a:rPr>
                <a:t>Suspected Abuse/ Neglect </a:t>
              </a:r>
            </a:p>
          </p:txBody>
        </p:sp>
        <p:sp>
          <p:nvSpPr>
            <p:cNvPr id="19" name="Rectangle 18"/>
            <p:cNvSpPr/>
            <p:nvPr/>
          </p:nvSpPr>
          <p:spPr bwMode="auto">
            <a:xfrm>
              <a:off x="4971009" y="3873731"/>
              <a:ext cx="3528157" cy="2427316"/>
            </a:xfrm>
            <a:prstGeom prst="rect">
              <a:avLst/>
            </a:prstGeom>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3600" dirty="0">
                  <a:solidFill>
                    <a:schemeClr val="bg1"/>
                  </a:solidFill>
                  <a:latin typeface="Coolvetica Rg" panose="020B0603030602020004" pitchFamily="34" charset="0"/>
                </a:rPr>
                <a:t>Stalking</a:t>
              </a:r>
            </a:p>
          </p:txBody>
        </p:sp>
      </p:grpSp>
    </p:spTree>
    <p:extLst>
      <p:ext uri="{BB962C8B-B14F-4D97-AF65-F5344CB8AC3E}">
        <p14:creationId xmlns:p14="http://schemas.microsoft.com/office/powerpoint/2010/main" val="160003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5345" y="2044152"/>
            <a:ext cx="9781309" cy="2387600"/>
          </a:xfrm>
        </p:spPr>
        <p:txBody>
          <a:bodyPr>
            <a:normAutofit fontScale="90000"/>
            <a:scene3d>
              <a:camera prst="orthographicFront"/>
              <a:lightRig rig="harsh" dir="t"/>
            </a:scene3d>
            <a:sp3d extrusionH="57150" prstMaterial="matte">
              <a:bevelT w="63500" h="12700" prst="angle"/>
              <a:contourClr>
                <a:schemeClr val="bg1">
                  <a:lumMod val="65000"/>
                </a:schemeClr>
              </a:contourClr>
            </a:sp3d>
          </a:bodyPr>
          <a:lstStyle/>
          <a:p>
            <a:r>
              <a:rPr lang="en-US" sz="4400" b="1" spc="300" dirty="0">
                <a:ln/>
                <a:solidFill>
                  <a:schemeClr val="tx1">
                    <a:lumMod val="75000"/>
                    <a:lumOff val="25000"/>
                  </a:schemeClr>
                </a:solidFill>
                <a:ea typeface="Verdana" panose="020B0604030504040204" pitchFamily="34" charset="0"/>
                <a:cs typeface="Verdana" panose="020B0604030504040204" pitchFamily="34" charset="0"/>
              </a:rPr>
              <a:t>THE</a:t>
            </a:r>
            <a:r>
              <a:rPr lang="en-US" sz="13800" b="1" dirty="0">
                <a:ln/>
                <a:solidFill>
                  <a:schemeClr val="tx1">
                    <a:lumMod val="75000"/>
                    <a:lumOff val="25000"/>
                  </a:schemeClr>
                </a:solidFill>
                <a:ea typeface="Verdana" panose="020B0604030504040204" pitchFamily="34" charset="0"/>
                <a:cs typeface="Verdana" panose="020B0604030504040204" pitchFamily="34" charset="0"/>
              </a:rPr>
              <a:t> </a:t>
            </a:r>
            <a:br>
              <a:rPr lang="en-US" sz="13800" b="1" dirty="0">
                <a:ln/>
                <a:solidFill>
                  <a:schemeClr val="tx1">
                    <a:lumMod val="75000"/>
                    <a:lumOff val="25000"/>
                  </a:schemeClr>
                </a:solidFill>
                <a:ea typeface="Verdana" panose="020B0604030504040204" pitchFamily="34" charset="0"/>
                <a:cs typeface="Verdana" panose="020B0604030504040204" pitchFamily="34" charset="0"/>
              </a:rPr>
            </a:br>
            <a:r>
              <a:rPr lang="en-US" sz="13800" b="1" spc="300" dirty="0">
                <a:ln/>
                <a:solidFill>
                  <a:schemeClr val="tx1">
                    <a:lumMod val="75000"/>
                    <a:lumOff val="25000"/>
                  </a:schemeClr>
                </a:solidFill>
                <a:ea typeface="Verdana" panose="020B0604030504040204" pitchFamily="34" charset="0"/>
                <a:cs typeface="Verdana" panose="020B0604030504040204" pitchFamily="34" charset="0"/>
              </a:rPr>
              <a:t>TIPS</a:t>
            </a:r>
            <a:r>
              <a:rPr lang="en-US" sz="13800" b="1" dirty="0">
                <a:ln/>
                <a:solidFill>
                  <a:schemeClr val="tx1">
                    <a:lumMod val="75000"/>
                    <a:lumOff val="25000"/>
                  </a:schemeClr>
                </a:solidFill>
                <a:ea typeface="Verdana" panose="020B0604030504040204" pitchFamily="34" charset="0"/>
                <a:cs typeface="Verdana" panose="020B0604030504040204" pitchFamily="34" charset="0"/>
              </a:rPr>
              <a:t> </a:t>
            </a:r>
            <a:br>
              <a:rPr lang="en-US" sz="13800" b="1" dirty="0">
                <a:ln/>
                <a:solidFill>
                  <a:schemeClr val="tx1">
                    <a:lumMod val="75000"/>
                    <a:lumOff val="25000"/>
                  </a:schemeClr>
                </a:solidFill>
                <a:ea typeface="Verdana" panose="020B0604030504040204" pitchFamily="34" charset="0"/>
                <a:cs typeface="Verdana" panose="020B0604030504040204" pitchFamily="34" charset="0"/>
              </a:rPr>
            </a:br>
            <a:r>
              <a:rPr lang="en-US" sz="6000" b="1" spc="300" dirty="0">
                <a:ln/>
                <a:solidFill>
                  <a:schemeClr val="tx1">
                    <a:lumMod val="75000"/>
                    <a:lumOff val="25000"/>
                  </a:schemeClr>
                </a:solidFill>
                <a:ea typeface="Verdana" panose="020B0604030504040204" pitchFamily="34" charset="0"/>
                <a:cs typeface="Verdana" panose="020B0604030504040204" pitchFamily="34" charset="0"/>
              </a:rPr>
              <a:t>PREVENTION PLATFORM</a:t>
            </a:r>
          </a:p>
        </p:txBody>
      </p:sp>
      <p:sp>
        <p:nvSpPr>
          <p:cNvPr id="3" name="Subtitle 2"/>
          <p:cNvSpPr>
            <a:spLocks noGrp="1"/>
          </p:cNvSpPr>
          <p:nvPr>
            <p:ph type="subTitle" idx="1"/>
          </p:nvPr>
        </p:nvSpPr>
        <p:spPr>
          <a:xfrm>
            <a:off x="1524000" y="5237018"/>
            <a:ext cx="9144000" cy="764771"/>
          </a:xfrm>
        </p:spPr>
        <p:txBody>
          <a:bodyPr/>
          <a:lstStyle/>
          <a:p>
            <a:r>
              <a:rPr lang="en-US" b="1" dirty="0">
                <a:solidFill>
                  <a:schemeClr val="tx1">
                    <a:lumMod val="85000"/>
                    <a:lumOff val="15000"/>
                  </a:schemeClr>
                </a:solidFill>
              </a:rPr>
              <a:t>Going live at ______________Schools on [DATE].</a:t>
            </a:r>
          </a:p>
          <a:p>
            <a:endParaRPr lang="en-US" b="1" dirty="0">
              <a:solidFill>
                <a:schemeClr val="tx1">
                  <a:lumMod val="85000"/>
                  <a:lumOff val="15000"/>
                </a:schemeClr>
              </a:solidFill>
            </a:endParaRPr>
          </a:p>
        </p:txBody>
      </p:sp>
    </p:spTree>
    <p:extLst>
      <p:ext uri="{BB962C8B-B14F-4D97-AF65-F5344CB8AC3E}">
        <p14:creationId xmlns:p14="http://schemas.microsoft.com/office/powerpoint/2010/main" val="89261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incidents can be reported?</a:t>
            </a:r>
          </a:p>
        </p:txBody>
      </p:sp>
      <p:grpSp>
        <p:nvGrpSpPr>
          <p:cNvPr id="15" name="Group 14"/>
          <p:cNvGrpSpPr/>
          <p:nvPr/>
        </p:nvGrpSpPr>
        <p:grpSpPr>
          <a:xfrm>
            <a:off x="3017520" y="1762299"/>
            <a:ext cx="6217920" cy="4251960"/>
            <a:chOff x="1442852" y="1446415"/>
            <a:chExt cx="7056315" cy="4854632"/>
          </a:xfrm>
        </p:grpSpPr>
        <p:sp>
          <p:nvSpPr>
            <p:cNvPr id="16" name="Rectangle 15"/>
            <p:cNvSpPr/>
            <p:nvPr/>
          </p:nvSpPr>
          <p:spPr bwMode="auto">
            <a:xfrm>
              <a:off x="1442853" y="1446415"/>
              <a:ext cx="3528157" cy="2427316"/>
            </a:xfrm>
            <a:prstGeom prst="rect">
              <a:avLst/>
            </a:prstGeom>
            <a:ln>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3600" dirty="0">
                  <a:solidFill>
                    <a:schemeClr val="bg1"/>
                  </a:solidFill>
                  <a:latin typeface="Coolvetica Rg" panose="020B0603030602020004" pitchFamily="34" charset="0"/>
                </a:rPr>
                <a:t>Suspicious </a:t>
              </a:r>
              <a:r>
                <a:rPr lang="en-US" sz="3600" dirty="0" smtClean="0">
                  <a:solidFill>
                    <a:schemeClr val="bg1"/>
                  </a:solidFill>
                  <a:latin typeface="Coolvetica Rg" panose="020B0603030602020004" pitchFamily="34" charset="0"/>
                </a:rPr>
                <a:t>Activities</a:t>
              </a:r>
              <a:endParaRPr lang="en-US" sz="3600" dirty="0">
                <a:solidFill>
                  <a:schemeClr val="bg1"/>
                </a:solidFill>
                <a:latin typeface="Coolvetica Rg" panose="020B0603030602020004" pitchFamily="34" charset="0"/>
              </a:endParaRPr>
            </a:p>
          </p:txBody>
        </p:sp>
        <p:sp>
          <p:nvSpPr>
            <p:cNvPr id="17" name="Rectangle 16"/>
            <p:cNvSpPr/>
            <p:nvPr/>
          </p:nvSpPr>
          <p:spPr bwMode="auto">
            <a:xfrm>
              <a:off x="4971010" y="1446415"/>
              <a:ext cx="3528157" cy="2427316"/>
            </a:xfrm>
            <a:prstGeom prst="rect">
              <a:avLst/>
            </a:prstGeom>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3600" dirty="0">
                  <a:solidFill>
                    <a:schemeClr val="bg1"/>
                  </a:solidFill>
                  <a:latin typeface="Coolvetica Rg" panose="020B0603030602020004" pitchFamily="34" charset="0"/>
                </a:rPr>
                <a:t>Hazardous conditions</a:t>
              </a:r>
            </a:p>
          </p:txBody>
        </p:sp>
        <p:sp>
          <p:nvSpPr>
            <p:cNvPr id="18" name="Rectangle 17"/>
            <p:cNvSpPr/>
            <p:nvPr/>
          </p:nvSpPr>
          <p:spPr bwMode="auto">
            <a:xfrm>
              <a:off x="1442852" y="3873731"/>
              <a:ext cx="3528157" cy="2427316"/>
            </a:xfrm>
            <a:prstGeom prst="rect">
              <a:avLst/>
            </a:prstGeom>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3600" dirty="0">
                  <a:solidFill>
                    <a:schemeClr val="bg1"/>
                  </a:solidFill>
                  <a:latin typeface="Coolvetica Rg" panose="020B0603030602020004" pitchFamily="34" charset="0"/>
                </a:rPr>
                <a:t>Burglary</a:t>
              </a:r>
              <a:r>
                <a:rPr lang="en-US" sz="3600" dirty="0" smtClean="0">
                  <a:solidFill>
                    <a:schemeClr val="bg1"/>
                  </a:solidFill>
                  <a:latin typeface="Coolvetica Rg" panose="020B0603030602020004" pitchFamily="34" charset="0"/>
                </a:rPr>
                <a:t>/</a:t>
              </a:r>
            </a:p>
            <a:p>
              <a:pPr algn="ctr"/>
              <a:r>
                <a:rPr lang="en-US" sz="3600" dirty="0" smtClean="0">
                  <a:solidFill>
                    <a:schemeClr val="bg1"/>
                  </a:solidFill>
                  <a:latin typeface="Coolvetica Rg" panose="020B0603030602020004" pitchFamily="34" charset="0"/>
                </a:rPr>
                <a:t>Theft</a:t>
              </a:r>
              <a:endParaRPr lang="en-US" sz="3600" dirty="0">
                <a:solidFill>
                  <a:schemeClr val="bg1"/>
                </a:solidFill>
                <a:latin typeface="Coolvetica Rg" panose="020B0603030602020004" pitchFamily="34" charset="0"/>
              </a:endParaRPr>
            </a:p>
          </p:txBody>
        </p:sp>
        <p:sp>
          <p:nvSpPr>
            <p:cNvPr id="19" name="Rectangle 18"/>
            <p:cNvSpPr/>
            <p:nvPr/>
          </p:nvSpPr>
          <p:spPr bwMode="auto">
            <a:xfrm>
              <a:off x="4971009" y="3873731"/>
              <a:ext cx="3528157" cy="2427316"/>
            </a:xfrm>
            <a:prstGeom prst="rect">
              <a:avLst/>
            </a:prstGeom>
            <a:ln>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3600" dirty="0">
                  <a:solidFill>
                    <a:schemeClr val="bg1"/>
                  </a:solidFill>
                  <a:latin typeface="Coolvetica Rg" panose="020B0603030602020004" pitchFamily="34" charset="0"/>
                </a:rPr>
                <a:t>Vandalism</a:t>
              </a:r>
            </a:p>
          </p:txBody>
        </p:sp>
      </p:grpSp>
    </p:spTree>
    <p:extLst>
      <p:ext uri="{BB962C8B-B14F-4D97-AF65-F5344CB8AC3E}">
        <p14:creationId xmlns:p14="http://schemas.microsoft.com/office/powerpoint/2010/main" val="125182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incidents can be reported?</a:t>
            </a:r>
          </a:p>
        </p:txBody>
      </p:sp>
      <p:grpSp>
        <p:nvGrpSpPr>
          <p:cNvPr id="20" name="Group 19"/>
          <p:cNvGrpSpPr/>
          <p:nvPr/>
        </p:nvGrpSpPr>
        <p:grpSpPr>
          <a:xfrm>
            <a:off x="3017520" y="1762299"/>
            <a:ext cx="6217920" cy="4251960"/>
            <a:chOff x="1442852" y="1446415"/>
            <a:chExt cx="7056315" cy="4854632"/>
          </a:xfrm>
        </p:grpSpPr>
        <p:sp>
          <p:nvSpPr>
            <p:cNvPr id="21" name="Rectangle 20"/>
            <p:cNvSpPr/>
            <p:nvPr/>
          </p:nvSpPr>
          <p:spPr bwMode="auto">
            <a:xfrm>
              <a:off x="1442853" y="1446415"/>
              <a:ext cx="3528157" cy="2427316"/>
            </a:xfrm>
            <a:prstGeom prst="rect">
              <a:avLst/>
            </a:prstGeom>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3400" dirty="0">
                  <a:solidFill>
                    <a:schemeClr val="bg1"/>
                  </a:solidFill>
                  <a:latin typeface="Coolvetica Rg" panose="020B0603030602020004" pitchFamily="34" charset="0"/>
                </a:rPr>
                <a:t>Academic Dishonesty/ </a:t>
              </a:r>
              <a:r>
                <a:rPr lang="en-US" sz="3400" dirty="0" smtClean="0">
                  <a:solidFill>
                    <a:schemeClr val="bg1"/>
                  </a:solidFill>
                  <a:latin typeface="Coolvetica Rg" panose="020B0603030602020004" pitchFamily="34" charset="0"/>
                </a:rPr>
                <a:t>Cheating/ Plagiarism </a:t>
              </a:r>
              <a:endParaRPr lang="en-US" sz="3400" dirty="0">
                <a:solidFill>
                  <a:schemeClr val="bg1"/>
                </a:solidFill>
                <a:latin typeface="Coolvetica Rg" panose="020B0603030602020004" pitchFamily="34" charset="0"/>
              </a:endParaRPr>
            </a:p>
          </p:txBody>
        </p:sp>
        <p:sp>
          <p:nvSpPr>
            <p:cNvPr id="22" name="Rectangle 21"/>
            <p:cNvSpPr/>
            <p:nvPr/>
          </p:nvSpPr>
          <p:spPr bwMode="auto">
            <a:xfrm>
              <a:off x="4971010" y="1446415"/>
              <a:ext cx="3528157" cy="2427316"/>
            </a:xfrm>
            <a:prstGeom prst="rect">
              <a:avLst/>
            </a:prstGeom>
            <a:ln>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3600" dirty="0">
                  <a:solidFill>
                    <a:schemeClr val="bg1"/>
                  </a:solidFill>
                  <a:latin typeface="Coolvetica Rg" panose="020B0603030602020004" pitchFamily="34" charset="0"/>
                </a:rPr>
                <a:t>Student Conduct Violations </a:t>
              </a:r>
            </a:p>
          </p:txBody>
        </p:sp>
        <p:sp>
          <p:nvSpPr>
            <p:cNvPr id="23" name="Rectangle 22"/>
            <p:cNvSpPr/>
            <p:nvPr/>
          </p:nvSpPr>
          <p:spPr bwMode="auto">
            <a:xfrm>
              <a:off x="1442852" y="3873731"/>
              <a:ext cx="3528157" cy="2427316"/>
            </a:xfrm>
            <a:prstGeom prst="rect">
              <a:avLst/>
            </a:prstGeom>
            <a:ln>
              <a:headEnd type="none" w="med" len="med"/>
              <a:tailEnd type="none" w="med" len="med"/>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3600" dirty="0" smtClean="0">
                  <a:solidFill>
                    <a:schemeClr val="bg1"/>
                  </a:solidFill>
                  <a:latin typeface="Coolvetica Rg" panose="020B0603030602020004" pitchFamily="34" charset="0"/>
                </a:rPr>
                <a:t>School Policy Violations</a:t>
              </a:r>
              <a:endParaRPr lang="en-US" sz="3600" dirty="0">
                <a:solidFill>
                  <a:schemeClr val="bg1"/>
                </a:solidFill>
                <a:latin typeface="Coolvetica Rg" panose="020B0603030602020004" pitchFamily="34" charset="0"/>
              </a:endParaRPr>
            </a:p>
          </p:txBody>
        </p:sp>
        <p:sp>
          <p:nvSpPr>
            <p:cNvPr id="24" name="Rectangle 23"/>
            <p:cNvSpPr/>
            <p:nvPr/>
          </p:nvSpPr>
          <p:spPr bwMode="auto">
            <a:xfrm>
              <a:off x="4971009" y="3873731"/>
              <a:ext cx="3528157" cy="2427316"/>
            </a:xfrm>
            <a:prstGeom prst="rect">
              <a:avLst/>
            </a:prstGeom>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3400" dirty="0" smtClean="0">
                  <a:solidFill>
                    <a:schemeClr val="bg1"/>
                  </a:solidFill>
                  <a:latin typeface="Coolvetica Rg" panose="020B0603030602020004" pitchFamily="34" charset="0"/>
                </a:rPr>
                <a:t>Inappropriate Teacher-Student Relationships</a:t>
              </a:r>
              <a:endParaRPr lang="en-US" sz="3400" dirty="0">
                <a:solidFill>
                  <a:schemeClr val="bg1"/>
                </a:solidFill>
                <a:latin typeface="Coolvetica Rg" panose="020B0603030602020004" pitchFamily="34" charset="0"/>
              </a:endParaRPr>
            </a:p>
          </p:txBody>
        </p:sp>
      </p:grpSp>
    </p:spTree>
    <p:extLst>
      <p:ext uri="{BB962C8B-B14F-4D97-AF65-F5344CB8AC3E}">
        <p14:creationId xmlns:p14="http://schemas.microsoft.com/office/powerpoint/2010/main" val="397046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Still unsure </a:t>
            </a:r>
            <a:r>
              <a:rPr lang="en-US" dirty="0"/>
              <a:t>what to report? </a:t>
            </a:r>
          </a:p>
        </p:txBody>
      </p:sp>
      <p:sp>
        <p:nvSpPr>
          <p:cNvPr id="3" name="Content Placeholder 2"/>
          <p:cNvSpPr>
            <a:spLocks noGrp="1"/>
          </p:cNvSpPr>
          <p:nvPr>
            <p:ph idx="1"/>
          </p:nvPr>
        </p:nvSpPr>
        <p:spPr>
          <a:xfrm>
            <a:off x="1318260" y="1835424"/>
            <a:ext cx="9591040" cy="4045586"/>
          </a:xfrm>
        </p:spPr>
        <p:txBody>
          <a:bodyPr anchor="ctr"/>
          <a:lstStyle/>
          <a:p>
            <a:pPr marL="0" indent="0">
              <a:buNone/>
            </a:pPr>
            <a:r>
              <a:rPr lang="en-US" sz="4000" dirty="0" smtClean="0"/>
              <a:t>A good rule to follow is: </a:t>
            </a:r>
          </a:p>
          <a:p>
            <a:pPr marL="0" indent="0">
              <a:buNone/>
            </a:pPr>
            <a:endParaRPr lang="en-US" sz="4000" dirty="0" smtClean="0"/>
          </a:p>
          <a:p>
            <a:pPr marL="0" indent="0" algn="ctr">
              <a:buNone/>
            </a:pPr>
            <a:r>
              <a:rPr lang="en-US" sz="4000" dirty="0" smtClean="0"/>
              <a:t>“If a situation makes you or someone else </a:t>
            </a:r>
            <a:r>
              <a:rPr lang="en-US" sz="4000" i="1" dirty="0" smtClean="0"/>
              <a:t>uncomfortable</a:t>
            </a:r>
            <a:r>
              <a:rPr lang="en-US" sz="4000" dirty="0" smtClean="0"/>
              <a:t>, you should click on the TIPS button and report it.” </a:t>
            </a:r>
          </a:p>
        </p:txBody>
      </p:sp>
    </p:spTree>
    <p:extLst>
      <p:ext uri="{BB962C8B-B14F-4D97-AF65-F5344CB8AC3E}">
        <p14:creationId xmlns:p14="http://schemas.microsoft.com/office/powerpoint/2010/main" val="154829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What else will TIPS be used for?</a:t>
            </a:r>
            <a:endParaRPr lang="en-US" dirty="0"/>
          </a:p>
        </p:txBody>
      </p:sp>
      <p:sp>
        <p:nvSpPr>
          <p:cNvPr id="3" name="Content Placeholder 2"/>
          <p:cNvSpPr>
            <a:spLocks noGrp="1"/>
          </p:cNvSpPr>
          <p:nvPr>
            <p:ph idx="1"/>
          </p:nvPr>
        </p:nvSpPr>
        <p:spPr/>
        <p:txBody>
          <a:bodyPr>
            <a:normAutofit/>
          </a:bodyPr>
          <a:lstStyle/>
          <a:p>
            <a:r>
              <a:rPr lang="en-US" dirty="0"/>
              <a:t>Surveys for Students, Teachers, Staff and Parents too – giving everyone a voice in making our school safer!</a:t>
            </a:r>
          </a:p>
          <a:p>
            <a:r>
              <a:rPr lang="en-US" dirty="0"/>
              <a:t>Reporting Acts of Kindness in our School</a:t>
            </a:r>
          </a:p>
          <a:p>
            <a:r>
              <a:rPr lang="en-US" dirty="0"/>
              <a:t>Reporting Heroes in our Community</a:t>
            </a:r>
          </a:p>
          <a:p>
            <a:r>
              <a:rPr lang="en-US" dirty="0"/>
              <a:t>Safety and Security Assessments</a:t>
            </a:r>
          </a:p>
          <a:p>
            <a:r>
              <a:rPr lang="en-US" dirty="0"/>
              <a:t>Athletics – Reporting/Recording Concussions and other Injuries</a:t>
            </a:r>
          </a:p>
          <a:p>
            <a:r>
              <a:rPr lang="en-US" dirty="0"/>
              <a:t>Cost Saving Ideas / Suggestions</a:t>
            </a:r>
          </a:p>
          <a:p>
            <a:endParaRPr lang="en-US" sz="2800" dirty="0"/>
          </a:p>
        </p:txBody>
      </p:sp>
    </p:spTree>
    <p:extLst>
      <p:ext uri="{BB962C8B-B14F-4D97-AF65-F5344CB8AC3E}">
        <p14:creationId xmlns:p14="http://schemas.microsoft.com/office/powerpoint/2010/main" val="315204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smtClean="0"/>
              <a:t>Frequently Asked Questions</a:t>
            </a:r>
            <a:endParaRPr lang="en-US" sz="7200" dirty="0"/>
          </a:p>
        </p:txBody>
      </p:sp>
      <p:grpSp>
        <p:nvGrpSpPr>
          <p:cNvPr id="3" name="Group 2"/>
          <p:cNvGrpSpPr/>
          <p:nvPr/>
        </p:nvGrpSpPr>
        <p:grpSpPr>
          <a:xfrm>
            <a:off x="1777538" y="5469774"/>
            <a:ext cx="8636925" cy="515390"/>
            <a:chOff x="1695796" y="5469774"/>
            <a:chExt cx="8636925" cy="515390"/>
          </a:xfrm>
        </p:grpSpPr>
        <p:sp>
          <p:nvSpPr>
            <p:cNvPr id="5" name="Rounded Rectangle 4"/>
            <p:cNvSpPr/>
            <p:nvPr/>
          </p:nvSpPr>
          <p:spPr>
            <a:xfrm>
              <a:off x="1695796" y="5469775"/>
              <a:ext cx="2103120" cy="51538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Anonymous?</a:t>
              </a:r>
              <a:endParaRPr lang="en-US" dirty="0">
                <a:solidFill>
                  <a:schemeClr val="tx1"/>
                </a:solidFill>
              </a:endParaRPr>
            </a:p>
          </p:txBody>
        </p:sp>
        <p:sp>
          <p:nvSpPr>
            <p:cNvPr id="6" name="Rounded Rectangle 5"/>
            <p:cNvSpPr/>
            <p:nvPr/>
          </p:nvSpPr>
          <p:spPr>
            <a:xfrm>
              <a:off x="3873731" y="5469774"/>
              <a:ext cx="2103120" cy="51538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Submit, then </a:t>
              </a:r>
              <a:r>
                <a:rPr lang="en-US" dirty="0">
                  <a:solidFill>
                    <a:schemeClr val="tx1"/>
                  </a:solidFill>
                </a:rPr>
                <a:t>w</a:t>
              </a:r>
              <a:r>
                <a:rPr lang="en-US" dirty="0" smtClean="0">
                  <a:solidFill>
                    <a:schemeClr val="tx1"/>
                  </a:solidFill>
                </a:rPr>
                <a:t>hat?</a:t>
              </a:r>
              <a:endParaRPr lang="en-US" dirty="0">
                <a:solidFill>
                  <a:schemeClr val="tx1"/>
                </a:solidFill>
              </a:endParaRPr>
            </a:p>
          </p:txBody>
        </p:sp>
        <p:sp>
          <p:nvSpPr>
            <p:cNvPr id="7" name="Rounded Rectangle 6"/>
            <p:cNvSpPr/>
            <p:nvPr/>
          </p:nvSpPr>
          <p:spPr>
            <a:xfrm>
              <a:off x="6051666" y="5469774"/>
              <a:ext cx="2103120" cy="51538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Follow-up?</a:t>
              </a:r>
              <a:endParaRPr lang="en-US" dirty="0">
                <a:solidFill>
                  <a:schemeClr val="tx1"/>
                </a:solidFill>
              </a:endParaRPr>
            </a:p>
          </p:txBody>
        </p:sp>
        <p:sp>
          <p:nvSpPr>
            <p:cNvPr id="8" name="Rounded Rectangle 7"/>
            <p:cNvSpPr/>
            <p:nvPr/>
          </p:nvSpPr>
          <p:spPr>
            <a:xfrm>
              <a:off x="8229601" y="5469774"/>
              <a:ext cx="2103120" cy="51538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Required?</a:t>
              </a:r>
              <a:endParaRPr lang="en-US" dirty="0">
                <a:solidFill>
                  <a:schemeClr val="tx1"/>
                </a:solidFill>
              </a:endParaRPr>
            </a:p>
          </p:txBody>
        </p:sp>
      </p:grpSp>
    </p:spTree>
    <p:extLst>
      <p:ext uri="{BB962C8B-B14F-4D97-AF65-F5344CB8AC3E}">
        <p14:creationId xmlns:p14="http://schemas.microsoft.com/office/powerpoint/2010/main" val="287646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iterate type="lt">
                                    <p:tmPct val="10000"/>
                                  </p:iterate>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childTnLst>
                          </p:cTn>
                        </p:par>
                        <p:par>
                          <p:cTn id="12" fill="hold">
                            <p:stCondLst>
                              <p:cond delay="21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Is my report really Anonymous?</a:t>
            </a:r>
          </a:p>
        </p:txBody>
      </p:sp>
      <p:sp>
        <p:nvSpPr>
          <p:cNvPr id="3" name="Content Placeholder 2"/>
          <p:cNvSpPr>
            <a:spLocks noGrp="1"/>
          </p:cNvSpPr>
          <p:nvPr>
            <p:ph idx="1"/>
          </p:nvPr>
        </p:nvSpPr>
        <p:spPr/>
        <p:txBody>
          <a:bodyPr>
            <a:normAutofit/>
          </a:bodyPr>
          <a:lstStyle/>
          <a:p>
            <a:pPr marL="0" indent="0">
              <a:buNone/>
            </a:pPr>
            <a:r>
              <a:rPr lang="en-US" dirty="0"/>
              <a:t>YES! Utilizing the TIPS incident reporting button allows you to choose the truly anonymous option, so you have nothing to fear in sharing your observations and concerns. </a:t>
            </a:r>
          </a:p>
          <a:p>
            <a:pPr marL="0" indent="0">
              <a:buNone/>
            </a:pPr>
            <a:r>
              <a:rPr lang="en-US" dirty="0"/>
              <a:t>If you choose to be anonymous, the school cannot follow-up with you, so if you want a follow up response you can choose the confidential option and provide your name and/or a way to contact you by either phone or e-mail. </a:t>
            </a:r>
          </a:p>
          <a:p>
            <a:pPr marL="0" indent="0">
              <a:buNone/>
            </a:pPr>
            <a:endParaRPr lang="en-US" sz="2800" dirty="0"/>
          </a:p>
        </p:txBody>
      </p:sp>
      <p:grpSp>
        <p:nvGrpSpPr>
          <p:cNvPr id="4" name="Group 3"/>
          <p:cNvGrpSpPr/>
          <p:nvPr/>
        </p:nvGrpSpPr>
        <p:grpSpPr>
          <a:xfrm>
            <a:off x="1777538" y="5469774"/>
            <a:ext cx="8636925" cy="515390"/>
            <a:chOff x="1695796" y="5469774"/>
            <a:chExt cx="8636925" cy="515390"/>
          </a:xfrm>
        </p:grpSpPr>
        <p:sp>
          <p:nvSpPr>
            <p:cNvPr id="5" name="Rounded Rectangle 4"/>
            <p:cNvSpPr/>
            <p:nvPr/>
          </p:nvSpPr>
          <p:spPr>
            <a:xfrm>
              <a:off x="1695796" y="5469775"/>
              <a:ext cx="2103120" cy="51538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Anonymous?</a:t>
              </a:r>
              <a:endParaRPr lang="en-US" dirty="0">
                <a:solidFill>
                  <a:schemeClr val="tx1"/>
                </a:solidFill>
              </a:endParaRPr>
            </a:p>
          </p:txBody>
        </p:sp>
        <p:sp>
          <p:nvSpPr>
            <p:cNvPr id="6" name="Rounded Rectangle 5"/>
            <p:cNvSpPr/>
            <p:nvPr/>
          </p:nvSpPr>
          <p:spPr>
            <a:xfrm>
              <a:off x="3873731" y="5469774"/>
              <a:ext cx="2103120" cy="51538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bg1"/>
                  </a:solidFill>
                </a:rPr>
                <a:t>Submit, then </a:t>
              </a:r>
              <a:r>
                <a:rPr lang="en-US" dirty="0">
                  <a:solidFill>
                    <a:schemeClr val="bg1"/>
                  </a:solidFill>
                </a:rPr>
                <a:t>w</a:t>
              </a:r>
              <a:r>
                <a:rPr lang="en-US" dirty="0" smtClean="0">
                  <a:solidFill>
                    <a:schemeClr val="bg1"/>
                  </a:solidFill>
                </a:rPr>
                <a:t>hat?</a:t>
              </a:r>
              <a:endParaRPr lang="en-US" dirty="0">
                <a:solidFill>
                  <a:schemeClr val="bg1"/>
                </a:solidFill>
              </a:endParaRPr>
            </a:p>
          </p:txBody>
        </p:sp>
        <p:sp>
          <p:nvSpPr>
            <p:cNvPr id="7" name="Rounded Rectangle 6"/>
            <p:cNvSpPr/>
            <p:nvPr/>
          </p:nvSpPr>
          <p:spPr>
            <a:xfrm>
              <a:off x="6051666" y="5469774"/>
              <a:ext cx="2103120" cy="51538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bg1"/>
                  </a:solidFill>
                </a:rPr>
                <a:t>Follow-up?</a:t>
              </a:r>
              <a:endParaRPr lang="en-US" dirty="0">
                <a:solidFill>
                  <a:schemeClr val="bg1"/>
                </a:solidFill>
              </a:endParaRPr>
            </a:p>
          </p:txBody>
        </p:sp>
        <p:sp>
          <p:nvSpPr>
            <p:cNvPr id="8" name="Rounded Rectangle 7"/>
            <p:cNvSpPr/>
            <p:nvPr/>
          </p:nvSpPr>
          <p:spPr>
            <a:xfrm>
              <a:off x="8229601" y="5469774"/>
              <a:ext cx="2103120" cy="51538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bg1"/>
                  </a:solidFill>
                </a:rPr>
                <a:t>Required?</a:t>
              </a:r>
              <a:endParaRPr lang="en-US" dirty="0">
                <a:solidFill>
                  <a:schemeClr val="bg1"/>
                </a:solidFill>
              </a:endParaRPr>
            </a:p>
          </p:txBody>
        </p:sp>
      </p:grpSp>
    </p:spTree>
    <p:extLst>
      <p:ext uri="{BB962C8B-B14F-4D97-AF65-F5344CB8AC3E}">
        <p14:creationId xmlns:p14="http://schemas.microsoft.com/office/powerpoint/2010/main" val="285387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l"/>
            <a:r>
              <a:rPr lang="en-US" dirty="0"/>
              <a:t>Once I submit a report into TIPS, what happens</a:t>
            </a:r>
            <a:r>
              <a:rPr lang="en-US" dirty="0" smtClean="0"/>
              <a:t>?</a:t>
            </a:r>
            <a:endParaRPr lang="en-US" dirty="0"/>
          </a:p>
        </p:txBody>
      </p:sp>
      <p:sp>
        <p:nvSpPr>
          <p:cNvPr id="3" name="Content Placeholder 2"/>
          <p:cNvSpPr>
            <a:spLocks noGrp="1"/>
          </p:cNvSpPr>
          <p:nvPr>
            <p:ph idx="1"/>
          </p:nvPr>
        </p:nvSpPr>
        <p:spPr/>
        <p:txBody>
          <a:bodyPr>
            <a:normAutofit/>
          </a:bodyPr>
          <a:lstStyle/>
          <a:p>
            <a:pPr marL="0" indent="0" defTabSz="822960">
              <a:buNone/>
            </a:pPr>
            <a:r>
              <a:rPr lang="en-US" sz="2800" dirty="0" smtClean="0"/>
              <a:t>All </a:t>
            </a:r>
            <a:r>
              <a:rPr lang="en-US" sz="2800" dirty="0"/>
              <a:t>reports are securely transmitted to and stored within your schools’ TIPS platform. Immediate notifications are sent to the appropriate personnel at your school and/ or district. </a:t>
            </a:r>
            <a:r>
              <a:rPr lang="en-US" sz="2800" dirty="0" smtClean="0"/>
              <a:t>Reports </a:t>
            </a:r>
            <a:r>
              <a:rPr lang="en-US" sz="2800" dirty="0"/>
              <a:t>will only be viewed and accessible by approved school personnel and all information will remain confidential. Once the team has reviewed your report/ concerns, appropriate investigation and follow-up efforts will occur. </a:t>
            </a:r>
          </a:p>
        </p:txBody>
      </p:sp>
      <p:grpSp>
        <p:nvGrpSpPr>
          <p:cNvPr id="8" name="Group 7"/>
          <p:cNvGrpSpPr/>
          <p:nvPr/>
        </p:nvGrpSpPr>
        <p:grpSpPr>
          <a:xfrm>
            <a:off x="1777538" y="5469774"/>
            <a:ext cx="8636925" cy="515390"/>
            <a:chOff x="1695796" y="5469774"/>
            <a:chExt cx="8636925" cy="515390"/>
          </a:xfrm>
        </p:grpSpPr>
        <p:sp>
          <p:nvSpPr>
            <p:cNvPr id="4" name="Rounded Rectangle 3"/>
            <p:cNvSpPr/>
            <p:nvPr/>
          </p:nvSpPr>
          <p:spPr>
            <a:xfrm>
              <a:off x="1695796" y="5469775"/>
              <a:ext cx="2103120" cy="51538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bg1"/>
                  </a:solidFill>
                </a:rPr>
                <a:t>Anonymous?</a:t>
              </a:r>
              <a:endParaRPr lang="en-US" dirty="0">
                <a:solidFill>
                  <a:schemeClr val="bg1"/>
                </a:solidFill>
              </a:endParaRPr>
            </a:p>
          </p:txBody>
        </p:sp>
        <p:sp>
          <p:nvSpPr>
            <p:cNvPr id="5" name="Rounded Rectangle 4"/>
            <p:cNvSpPr/>
            <p:nvPr/>
          </p:nvSpPr>
          <p:spPr>
            <a:xfrm>
              <a:off x="3873731" y="5469774"/>
              <a:ext cx="2103120" cy="51538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Submit, then </a:t>
              </a:r>
              <a:r>
                <a:rPr lang="en-US" dirty="0"/>
                <a:t>w</a:t>
              </a:r>
              <a:r>
                <a:rPr lang="en-US" dirty="0" smtClean="0"/>
                <a:t>hat?</a:t>
              </a:r>
              <a:endParaRPr lang="en-US" dirty="0"/>
            </a:p>
          </p:txBody>
        </p:sp>
        <p:sp>
          <p:nvSpPr>
            <p:cNvPr id="6" name="Rounded Rectangle 5"/>
            <p:cNvSpPr/>
            <p:nvPr/>
          </p:nvSpPr>
          <p:spPr>
            <a:xfrm>
              <a:off x="6051666" y="5469774"/>
              <a:ext cx="2103120" cy="51538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bg1"/>
                  </a:solidFill>
                </a:rPr>
                <a:t>Follow-up?</a:t>
              </a:r>
              <a:endParaRPr lang="en-US" dirty="0">
                <a:solidFill>
                  <a:schemeClr val="bg1"/>
                </a:solidFill>
              </a:endParaRPr>
            </a:p>
          </p:txBody>
        </p:sp>
        <p:sp>
          <p:nvSpPr>
            <p:cNvPr id="7" name="Rounded Rectangle 6"/>
            <p:cNvSpPr/>
            <p:nvPr/>
          </p:nvSpPr>
          <p:spPr>
            <a:xfrm>
              <a:off x="8229601" y="5469774"/>
              <a:ext cx="2103120" cy="51538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bg1"/>
                  </a:solidFill>
                </a:rPr>
                <a:t>Required?</a:t>
              </a:r>
              <a:endParaRPr lang="en-US" dirty="0">
                <a:solidFill>
                  <a:schemeClr val="bg1"/>
                </a:solidFill>
              </a:endParaRPr>
            </a:p>
          </p:txBody>
        </p:sp>
      </p:grpSp>
    </p:spTree>
    <p:extLst>
      <p:ext uri="{BB962C8B-B14F-4D97-AF65-F5344CB8AC3E}">
        <p14:creationId xmlns:p14="http://schemas.microsoft.com/office/powerpoint/2010/main" val="742097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l"/>
            <a:r>
              <a:rPr lang="en-US" dirty="0" smtClean="0"/>
              <a:t>How </a:t>
            </a:r>
            <a:r>
              <a:rPr lang="en-US" dirty="0"/>
              <a:t>do I know if someone has </a:t>
            </a:r>
            <a:r>
              <a:rPr lang="en-US" dirty="0" smtClean="0"/>
              <a:t>taken action on </a:t>
            </a:r>
            <a:r>
              <a:rPr lang="en-US" dirty="0"/>
              <a:t>my report? </a:t>
            </a:r>
          </a:p>
        </p:txBody>
      </p:sp>
      <p:sp>
        <p:nvSpPr>
          <p:cNvPr id="3" name="Content Placeholder 2"/>
          <p:cNvSpPr>
            <a:spLocks noGrp="1"/>
          </p:cNvSpPr>
          <p:nvPr>
            <p:ph idx="1"/>
          </p:nvPr>
        </p:nvSpPr>
        <p:spPr/>
        <p:txBody>
          <a:bodyPr>
            <a:normAutofit/>
          </a:bodyPr>
          <a:lstStyle/>
          <a:p>
            <a:pPr marL="0" indent="0">
              <a:buNone/>
            </a:pPr>
            <a:r>
              <a:rPr lang="en-US" sz="2800" dirty="0" smtClean="0"/>
              <a:t>If </a:t>
            </a:r>
            <a:r>
              <a:rPr lang="en-US" sz="2800" dirty="0"/>
              <a:t>you would like feedback regarding the report you submit or if you would like to be available for follow up questions, you can provide your name and contact information. You may wish to create a pseudonym or alias e-mail account that does not identify your real name. </a:t>
            </a:r>
            <a:endParaRPr lang="en-US" sz="2800" dirty="0" smtClean="0"/>
          </a:p>
        </p:txBody>
      </p:sp>
      <p:grpSp>
        <p:nvGrpSpPr>
          <p:cNvPr id="4" name="Group 3"/>
          <p:cNvGrpSpPr/>
          <p:nvPr/>
        </p:nvGrpSpPr>
        <p:grpSpPr>
          <a:xfrm>
            <a:off x="1777538" y="5469774"/>
            <a:ext cx="8636925" cy="515390"/>
            <a:chOff x="1695796" y="5469774"/>
            <a:chExt cx="8636925" cy="515390"/>
          </a:xfrm>
        </p:grpSpPr>
        <p:sp>
          <p:nvSpPr>
            <p:cNvPr id="5" name="Rounded Rectangle 4"/>
            <p:cNvSpPr/>
            <p:nvPr/>
          </p:nvSpPr>
          <p:spPr>
            <a:xfrm>
              <a:off x="1695796" y="5469775"/>
              <a:ext cx="2103120" cy="51538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bg1"/>
                  </a:solidFill>
                </a:rPr>
                <a:t>Anonymous?</a:t>
              </a:r>
              <a:endParaRPr lang="en-US" dirty="0">
                <a:solidFill>
                  <a:schemeClr val="bg1"/>
                </a:solidFill>
              </a:endParaRPr>
            </a:p>
          </p:txBody>
        </p:sp>
        <p:sp>
          <p:nvSpPr>
            <p:cNvPr id="6" name="Rounded Rectangle 5"/>
            <p:cNvSpPr/>
            <p:nvPr/>
          </p:nvSpPr>
          <p:spPr>
            <a:xfrm>
              <a:off x="3873731" y="5469774"/>
              <a:ext cx="2103120" cy="51538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bg1"/>
                  </a:solidFill>
                </a:rPr>
                <a:t>Submit, then </a:t>
              </a:r>
              <a:r>
                <a:rPr lang="en-US" dirty="0">
                  <a:solidFill>
                    <a:schemeClr val="bg1"/>
                  </a:solidFill>
                </a:rPr>
                <a:t>w</a:t>
              </a:r>
              <a:r>
                <a:rPr lang="en-US" dirty="0" smtClean="0">
                  <a:solidFill>
                    <a:schemeClr val="bg1"/>
                  </a:solidFill>
                </a:rPr>
                <a:t>hat?</a:t>
              </a:r>
              <a:endParaRPr lang="en-US" dirty="0">
                <a:solidFill>
                  <a:schemeClr val="bg1"/>
                </a:solidFill>
              </a:endParaRPr>
            </a:p>
          </p:txBody>
        </p:sp>
        <p:sp>
          <p:nvSpPr>
            <p:cNvPr id="7" name="Rounded Rectangle 6"/>
            <p:cNvSpPr/>
            <p:nvPr/>
          </p:nvSpPr>
          <p:spPr>
            <a:xfrm>
              <a:off x="6051666" y="5469774"/>
              <a:ext cx="2103120" cy="51538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Follow-up?</a:t>
              </a:r>
              <a:endParaRPr lang="en-US" dirty="0">
                <a:solidFill>
                  <a:schemeClr val="tx1"/>
                </a:solidFill>
              </a:endParaRPr>
            </a:p>
          </p:txBody>
        </p:sp>
        <p:sp>
          <p:nvSpPr>
            <p:cNvPr id="8" name="Rounded Rectangle 7"/>
            <p:cNvSpPr/>
            <p:nvPr/>
          </p:nvSpPr>
          <p:spPr>
            <a:xfrm>
              <a:off x="8229601" y="5469774"/>
              <a:ext cx="2103120" cy="51538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bg1"/>
                  </a:solidFill>
                </a:rPr>
                <a:t>Required?</a:t>
              </a:r>
              <a:endParaRPr lang="en-US" dirty="0">
                <a:solidFill>
                  <a:schemeClr val="bg1"/>
                </a:solidFill>
              </a:endParaRPr>
            </a:p>
          </p:txBody>
        </p:sp>
      </p:grpSp>
    </p:spTree>
    <p:extLst>
      <p:ext uri="{BB962C8B-B14F-4D97-AF65-F5344CB8AC3E}">
        <p14:creationId xmlns:p14="http://schemas.microsoft.com/office/powerpoint/2010/main" val="159212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l"/>
            <a:r>
              <a:rPr lang="en-US" dirty="0"/>
              <a:t>Do I have to use TIPS to make a report? </a:t>
            </a:r>
          </a:p>
        </p:txBody>
      </p:sp>
      <p:sp>
        <p:nvSpPr>
          <p:cNvPr id="3" name="Content Placeholder 2"/>
          <p:cNvSpPr>
            <a:spLocks noGrp="1"/>
          </p:cNvSpPr>
          <p:nvPr>
            <p:ph idx="1"/>
          </p:nvPr>
        </p:nvSpPr>
        <p:spPr/>
        <p:txBody>
          <a:bodyPr>
            <a:normAutofit/>
          </a:bodyPr>
          <a:lstStyle/>
          <a:p>
            <a:pPr marL="0" indent="0">
              <a:buNone/>
            </a:pPr>
            <a:r>
              <a:rPr lang="en-US" dirty="0"/>
              <a:t>No. TIPS should not replace face-to-face communication with adults when you have concerns or questions. TIPS is for equipping students, faculty, staff, parents and community members to share information/observations when they may be uncomfortable sharing it in person. </a:t>
            </a:r>
          </a:p>
        </p:txBody>
      </p:sp>
      <p:grpSp>
        <p:nvGrpSpPr>
          <p:cNvPr id="4" name="Group 3"/>
          <p:cNvGrpSpPr/>
          <p:nvPr/>
        </p:nvGrpSpPr>
        <p:grpSpPr>
          <a:xfrm>
            <a:off x="1777538" y="5469774"/>
            <a:ext cx="8636925" cy="515390"/>
            <a:chOff x="1695796" y="5469774"/>
            <a:chExt cx="8636925" cy="515390"/>
          </a:xfrm>
        </p:grpSpPr>
        <p:sp>
          <p:nvSpPr>
            <p:cNvPr id="5" name="Rounded Rectangle 4"/>
            <p:cNvSpPr/>
            <p:nvPr/>
          </p:nvSpPr>
          <p:spPr>
            <a:xfrm>
              <a:off x="1695796" y="5469775"/>
              <a:ext cx="2103120" cy="51538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bg1"/>
                  </a:solidFill>
                </a:rPr>
                <a:t>Anonymous?</a:t>
              </a:r>
              <a:endParaRPr lang="en-US" dirty="0">
                <a:solidFill>
                  <a:schemeClr val="bg1"/>
                </a:solidFill>
              </a:endParaRPr>
            </a:p>
          </p:txBody>
        </p:sp>
        <p:sp>
          <p:nvSpPr>
            <p:cNvPr id="6" name="Rounded Rectangle 5"/>
            <p:cNvSpPr/>
            <p:nvPr/>
          </p:nvSpPr>
          <p:spPr>
            <a:xfrm>
              <a:off x="3873731" y="5469774"/>
              <a:ext cx="2103120" cy="51538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bg1"/>
                  </a:solidFill>
                </a:rPr>
                <a:t>Submit, then </a:t>
              </a:r>
              <a:r>
                <a:rPr lang="en-US" dirty="0">
                  <a:solidFill>
                    <a:schemeClr val="bg1"/>
                  </a:solidFill>
                </a:rPr>
                <a:t>w</a:t>
              </a:r>
              <a:r>
                <a:rPr lang="en-US" dirty="0" smtClean="0">
                  <a:solidFill>
                    <a:schemeClr val="bg1"/>
                  </a:solidFill>
                </a:rPr>
                <a:t>hat?</a:t>
              </a:r>
              <a:endParaRPr lang="en-US" dirty="0">
                <a:solidFill>
                  <a:schemeClr val="bg1"/>
                </a:solidFill>
              </a:endParaRPr>
            </a:p>
          </p:txBody>
        </p:sp>
        <p:sp>
          <p:nvSpPr>
            <p:cNvPr id="7" name="Rounded Rectangle 6"/>
            <p:cNvSpPr/>
            <p:nvPr/>
          </p:nvSpPr>
          <p:spPr>
            <a:xfrm>
              <a:off x="6051666" y="5469774"/>
              <a:ext cx="2103120" cy="51538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bg1"/>
                  </a:solidFill>
                </a:rPr>
                <a:t>Follow-up?</a:t>
              </a:r>
              <a:endParaRPr lang="en-US" dirty="0">
                <a:solidFill>
                  <a:schemeClr val="bg1"/>
                </a:solidFill>
              </a:endParaRPr>
            </a:p>
          </p:txBody>
        </p:sp>
        <p:sp>
          <p:nvSpPr>
            <p:cNvPr id="8" name="Rounded Rectangle 7"/>
            <p:cNvSpPr/>
            <p:nvPr/>
          </p:nvSpPr>
          <p:spPr>
            <a:xfrm>
              <a:off x="8229601" y="5469774"/>
              <a:ext cx="2103120" cy="51538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Required?</a:t>
              </a:r>
              <a:endParaRPr lang="en-US" dirty="0">
                <a:solidFill>
                  <a:schemeClr val="tx1"/>
                </a:solidFill>
              </a:endParaRPr>
            </a:p>
          </p:txBody>
        </p:sp>
      </p:grpSp>
    </p:spTree>
    <p:extLst>
      <p:ext uri="{BB962C8B-B14F-4D97-AF65-F5344CB8AC3E}">
        <p14:creationId xmlns:p14="http://schemas.microsoft.com/office/powerpoint/2010/main" val="6679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Still have questions?</a:t>
            </a:r>
            <a:endParaRPr lang="en-US" dirty="0"/>
          </a:p>
        </p:txBody>
      </p:sp>
      <p:sp>
        <p:nvSpPr>
          <p:cNvPr id="3" name="Content Placeholder 2"/>
          <p:cNvSpPr>
            <a:spLocks noGrp="1"/>
          </p:cNvSpPr>
          <p:nvPr>
            <p:ph idx="1"/>
          </p:nvPr>
        </p:nvSpPr>
        <p:spPr>
          <a:xfrm>
            <a:off x="1343660" y="1818798"/>
            <a:ext cx="9591040" cy="4045586"/>
          </a:xfrm>
        </p:spPr>
        <p:txBody>
          <a:bodyPr>
            <a:noAutofit/>
          </a:bodyPr>
          <a:lstStyle/>
          <a:p>
            <a:pPr marL="0" indent="0">
              <a:spcBef>
                <a:spcPts val="600"/>
              </a:spcBef>
              <a:buNone/>
            </a:pPr>
            <a:r>
              <a:rPr lang="en-US" sz="2800" dirty="0" smtClean="0"/>
              <a:t>Contact:</a:t>
            </a:r>
          </a:p>
          <a:p>
            <a:pPr>
              <a:spcBef>
                <a:spcPts val="600"/>
              </a:spcBef>
            </a:pPr>
            <a:endParaRPr lang="en-US" sz="2800" dirty="0"/>
          </a:p>
          <a:p>
            <a:pPr marL="494100" lvl="1" indent="0">
              <a:spcBef>
                <a:spcPts val="600"/>
              </a:spcBef>
              <a:buNone/>
            </a:pPr>
            <a:r>
              <a:rPr lang="en-US" sz="2400" dirty="0" smtClean="0"/>
              <a:t>Bob Smith</a:t>
            </a:r>
          </a:p>
          <a:p>
            <a:pPr marL="494100" lvl="1" indent="0">
              <a:spcBef>
                <a:spcPts val="600"/>
              </a:spcBef>
              <a:buNone/>
            </a:pPr>
            <a:r>
              <a:rPr lang="en-US" sz="2400" dirty="0" smtClean="0"/>
              <a:t>TIPS administrator</a:t>
            </a:r>
          </a:p>
          <a:p>
            <a:pPr marL="494100" lvl="1" indent="0">
              <a:spcBef>
                <a:spcPts val="600"/>
              </a:spcBef>
              <a:buNone/>
            </a:pPr>
            <a:r>
              <a:rPr lang="en-US" sz="2400" dirty="0" smtClean="0"/>
              <a:t>Jones Public Schools</a:t>
            </a:r>
          </a:p>
          <a:p>
            <a:pPr marL="494100" lvl="1" indent="0">
              <a:spcBef>
                <a:spcPts val="600"/>
              </a:spcBef>
              <a:buNone/>
            </a:pPr>
            <a:r>
              <a:rPr lang="en-US" sz="2400" dirty="0" smtClean="0"/>
              <a:t>Phone:</a:t>
            </a:r>
          </a:p>
          <a:p>
            <a:pPr marL="494100" lvl="1" indent="0">
              <a:spcBef>
                <a:spcPts val="600"/>
              </a:spcBef>
              <a:buNone/>
            </a:pPr>
            <a:r>
              <a:rPr lang="en-US" sz="2400" dirty="0" smtClean="0"/>
              <a:t>Email:</a:t>
            </a:r>
          </a:p>
          <a:p>
            <a:pPr marL="494100" lvl="1" indent="0">
              <a:spcBef>
                <a:spcPts val="600"/>
              </a:spcBef>
              <a:buNone/>
            </a:pPr>
            <a:r>
              <a:rPr lang="en-US" sz="2400" dirty="0" smtClean="0"/>
              <a:t>Office location:</a:t>
            </a:r>
          </a:p>
          <a:p>
            <a:pPr marL="36900" indent="0">
              <a:spcBef>
                <a:spcPts val="600"/>
              </a:spcBef>
              <a:buNone/>
            </a:pPr>
            <a:endParaRPr lang="en-US" sz="2800" dirty="0"/>
          </a:p>
          <a:p>
            <a:pPr marL="36900" indent="0">
              <a:spcBef>
                <a:spcPts val="600"/>
              </a:spcBef>
              <a:buNone/>
            </a:pPr>
            <a:r>
              <a:rPr lang="en-US" sz="2800" dirty="0" smtClean="0"/>
              <a:t>Or stop by a counselor’s office. </a:t>
            </a:r>
            <a:endParaRPr lang="en-US" sz="2800" dirty="0"/>
          </a:p>
        </p:txBody>
      </p:sp>
    </p:spTree>
    <p:extLst>
      <p:ext uri="{BB962C8B-B14F-4D97-AF65-F5344CB8AC3E}">
        <p14:creationId xmlns:p14="http://schemas.microsoft.com/office/powerpoint/2010/main" val="104707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58240" y="1126085"/>
            <a:ext cx="9875520" cy="4267200"/>
          </a:xfrm>
        </p:spPr>
        <p:txBody>
          <a:bodyPr>
            <a:noAutofit/>
          </a:bodyPr>
          <a:lstStyle/>
          <a:p>
            <a:pPr marL="36900" indent="0" algn="ctr">
              <a:spcAft>
                <a:spcPts val="1200"/>
              </a:spcAft>
              <a:buNone/>
            </a:pPr>
            <a:r>
              <a:rPr lang="en-US" sz="4400" dirty="0" smtClean="0">
                <a:solidFill>
                  <a:schemeClr val="tx1">
                    <a:lumMod val="85000"/>
                    <a:lumOff val="15000"/>
                  </a:schemeClr>
                </a:solidFill>
                <a:effectLst/>
                <a:latin typeface="Coolvetica Rg" panose="020B0603030602020004" pitchFamily="34" charset="0"/>
              </a:rPr>
              <a:t>At ______ Schools we are committed to providing a safe and secure environment for all of our students, faculty and staff. </a:t>
            </a:r>
          </a:p>
          <a:p>
            <a:pPr marL="36900" indent="0" algn="ctr">
              <a:buNone/>
            </a:pPr>
            <a:r>
              <a:rPr lang="en-US" sz="4400" dirty="0" smtClean="0">
                <a:solidFill>
                  <a:schemeClr val="tx1">
                    <a:lumMod val="85000"/>
                    <a:lumOff val="15000"/>
                  </a:schemeClr>
                </a:solidFill>
                <a:effectLst/>
                <a:latin typeface="Coolvetica Rg" panose="020B0603030602020004" pitchFamily="34" charset="0"/>
              </a:rPr>
              <a:t>To help achieve this goal we have implemented a web-based incident reporting  and incident management prevention Platform called TIPS.</a:t>
            </a:r>
            <a:endParaRPr lang="en-US" sz="4400" dirty="0">
              <a:solidFill>
                <a:schemeClr val="tx1">
                  <a:lumMod val="85000"/>
                  <a:lumOff val="15000"/>
                </a:schemeClr>
              </a:solidFill>
              <a:effectLst/>
              <a:latin typeface="Coolvetica Rg" panose="020B0603030602020004" pitchFamily="34" charset="0"/>
            </a:endParaRPr>
          </a:p>
        </p:txBody>
      </p:sp>
    </p:spTree>
    <p:extLst>
      <p:ext uri="{BB962C8B-B14F-4D97-AF65-F5344CB8AC3E}">
        <p14:creationId xmlns:p14="http://schemas.microsoft.com/office/powerpoint/2010/main" val="275054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TIPS Prevention Platform</a:t>
            </a:r>
          </a:p>
        </p:txBody>
      </p:sp>
      <p:sp>
        <p:nvSpPr>
          <p:cNvPr id="3" name="Content Placeholder 2"/>
          <p:cNvSpPr>
            <a:spLocks noGrp="1"/>
          </p:cNvSpPr>
          <p:nvPr>
            <p:ph idx="1"/>
          </p:nvPr>
        </p:nvSpPr>
        <p:spPr>
          <a:xfrm>
            <a:off x="1522811" y="1905000"/>
            <a:ext cx="8917974" cy="4267200"/>
          </a:xfrm>
        </p:spPr>
        <p:txBody>
          <a:bodyPr>
            <a:normAutofit/>
          </a:bodyPr>
          <a:lstStyle/>
          <a:p>
            <a:pPr>
              <a:lnSpc>
                <a:spcPct val="100000"/>
              </a:lnSpc>
            </a:pPr>
            <a:r>
              <a:rPr lang="en-US" sz="3300" dirty="0"/>
              <a:t> Empowering and equipping students, faculty, staff and parents to </a:t>
            </a:r>
            <a:r>
              <a:rPr lang="en-US" sz="3300" dirty="0">
                <a:solidFill>
                  <a:srgbClr val="FF0000"/>
                </a:solidFill>
              </a:rPr>
              <a:t>ANONYMOUSLY</a:t>
            </a:r>
            <a:r>
              <a:rPr lang="en-US" sz="3300" dirty="0"/>
              <a:t> report concerning behaviors and potentially harmful situations and individuals </a:t>
            </a:r>
            <a:r>
              <a:rPr lang="en-US" sz="3300" dirty="0">
                <a:solidFill>
                  <a:srgbClr val="FF0000"/>
                </a:solidFill>
              </a:rPr>
              <a:t>WITHOUT FEAR</a:t>
            </a:r>
            <a:r>
              <a:rPr lang="en-US" sz="3300" dirty="0"/>
              <a:t>. </a:t>
            </a:r>
          </a:p>
          <a:p>
            <a:pPr>
              <a:lnSpc>
                <a:spcPct val="100000"/>
              </a:lnSpc>
            </a:pPr>
            <a:r>
              <a:rPr lang="en-US" sz="3300" dirty="0"/>
              <a:t>Providing administrators the right </a:t>
            </a:r>
            <a:r>
              <a:rPr lang="en-US" sz="3300" dirty="0">
                <a:solidFill>
                  <a:srgbClr val="FF0000"/>
                </a:solidFill>
              </a:rPr>
              <a:t>TOOLS</a:t>
            </a:r>
            <a:r>
              <a:rPr lang="en-US" sz="3300" dirty="0"/>
              <a:t> to take proactive prevention actions and generate </a:t>
            </a:r>
            <a:r>
              <a:rPr lang="en-US" sz="3300" dirty="0">
                <a:solidFill>
                  <a:srgbClr val="FF0000"/>
                </a:solidFill>
              </a:rPr>
              <a:t>POSITIVE RESULTS</a:t>
            </a:r>
            <a:r>
              <a:rPr lang="en-US" sz="3300" dirty="0"/>
              <a:t>!</a:t>
            </a:r>
          </a:p>
          <a:p>
            <a:pPr marL="0" indent="0">
              <a:lnSpc>
                <a:spcPct val="100000"/>
              </a:lnSpc>
              <a:buNone/>
            </a:pPr>
            <a:endParaRPr lang="en-US" sz="3300" dirty="0"/>
          </a:p>
        </p:txBody>
      </p:sp>
    </p:spTree>
    <p:extLst>
      <p:ext uri="{BB962C8B-B14F-4D97-AF65-F5344CB8AC3E}">
        <p14:creationId xmlns:p14="http://schemas.microsoft.com/office/powerpoint/2010/main" val="164803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TIPS?</a:t>
            </a:r>
            <a:endParaRPr lang="en-US" dirty="0"/>
          </a:p>
        </p:txBody>
      </p:sp>
      <p:sp>
        <p:nvSpPr>
          <p:cNvPr id="3" name="Content Placeholder 2"/>
          <p:cNvSpPr>
            <a:spLocks noGrp="1"/>
          </p:cNvSpPr>
          <p:nvPr>
            <p:ph idx="1"/>
          </p:nvPr>
        </p:nvSpPr>
        <p:spPr/>
        <p:txBody>
          <a:bodyPr>
            <a:normAutofit/>
          </a:bodyPr>
          <a:lstStyle/>
          <a:p>
            <a:r>
              <a:rPr lang="en-US" sz="3200" dirty="0"/>
              <a:t>To keep our school safe </a:t>
            </a:r>
          </a:p>
          <a:p>
            <a:r>
              <a:rPr lang="en-US" sz="3200" dirty="0"/>
              <a:t>To ensure you have a ‘voice’ and are heard</a:t>
            </a:r>
          </a:p>
          <a:p>
            <a:r>
              <a:rPr lang="en-US" sz="3200" dirty="0"/>
              <a:t>To empower you to share concerns</a:t>
            </a:r>
          </a:p>
          <a:p>
            <a:r>
              <a:rPr lang="en-US" sz="3200" dirty="0"/>
              <a:t>To maintain a positive school climate</a:t>
            </a:r>
          </a:p>
          <a:p>
            <a:r>
              <a:rPr lang="en-US" sz="3200" dirty="0"/>
              <a:t>To help your classmates get support if needed</a:t>
            </a:r>
          </a:p>
          <a:p>
            <a:r>
              <a:rPr lang="en-US" sz="3200" dirty="0"/>
              <a:t>To report information you might be reluctant to share in person</a:t>
            </a:r>
          </a:p>
          <a:p>
            <a:endParaRPr lang="en-US" sz="3200" dirty="0"/>
          </a:p>
        </p:txBody>
      </p:sp>
    </p:spTree>
    <p:extLst>
      <p:ext uri="{BB962C8B-B14F-4D97-AF65-F5344CB8AC3E}">
        <p14:creationId xmlns:p14="http://schemas.microsoft.com/office/powerpoint/2010/main" val="206973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use TIPS?</a:t>
            </a:r>
          </a:p>
        </p:txBody>
      </p:sp>
      <p:sp>
        <p:nvSpPr>
          <p:cNvPr id="3" name="Content Placeholder 2"/>
          <p:cNvSpPr>
            <a:spLocks noGrp="1"/>
          </p:cNvSpPr>
          <p:nvPr>
            <p:ph idx="1"/>
          </p:nvPr>
        </p:nvSpPr>
        <p:spPr/>
        <p:txBody>
          <a:bodyPr anchor="ctr">
            <a:normAutofit/>
          </a:bodyPr>
          <a:lstStyle/>
          <a:p>
            <a:pPr marL="0" indent="0" algn="ctr">
              <a:buNone/>
            </a:pPr>
            <a:r>
              <a:rPr lang="en-US" sz="9600" dirty="0">
                <a:solidFill>
                  <a:srgbClr val="FF0000"/>
                </a:solidFill>
                <a:latin typeface="Coolvetica Rg" panose="020B0603030602020004" pitchFamily="34" charset="0"/>
              </a:rPr>
              <a:t>EVERYONE! </a:t>
            </a:r>
          </a:p>
          <a:p>
            <a:pPr algn="ctr"/>
            <a:endParaRPr lang="en-US" sz="9600" dirty="0">
              <a:solidFill>
                <a:srgbClr val="FF0000"/>
              </a:solidFill>
              <a:latin typeface="Coolvetica Rg" panose="020B0603030602020004" pitchFamily="34" charset="0"/>
            </a:endParaRPr>
          </a:p>
        </p:txBody>
      </p:sp>
    </p:spTree>
    <p:extLst>
      <p:ext uri="{BB962C8B-B14F-4D97-AF65-F5344CB8AC3E}">
        <p14:creationId xmlns:p14="http://schemas.microsoft.com/office/powerpoint/2010/main" val="89086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26" presetClass="emph" presetSubtype="0" fill="hold" grpId="1" nodeType="afterEffect">
                                  <p:stCondLst>
                                    <p:cond delay="0"/>
                                  </p:stCondLst>
                                  <p:iterate type="lt">
                                    <p:tmPct val="10000"/>
                                  </p:iterate>
                                  <p:childTnLst>
                                    <p:animEffect transition="out" filter="fade">
                                      <p:cBhvr>
                                        <p:cTn id="15" dur="500" tmFilter="0, 0; .2, .5; .8, .5; 1, 0"/>
                                        <p:tgtEl>
                                          <p:spTgt spid="3">
                                            <p:txEl>
                                              <p:pRg st="0" end="0"/>
                                            </p:txEl>
                                          </p:spTgt>
                                        </p:tgtEl>
                                      </p:cBhvr>
                                    </p:animEffect>
                                    <p:animScale>
                                      <p:cBhvr>
                                        <p:cTn id="16" dur="25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use TIPS?</a:t>
            </a:r>
          </a:p>
        </p:txBody>
      </p:sp>
      <p:pic>
        <p:nvPicPr>
          <p:cNvPr id="7" name="Content Placeholder 6"/>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tretch/>
        </p:blipFill>
        <p:spPr>
          <a:xfrm>
            <a:off x="1318260" y="1879092"/>
            <a:ext cx="5181600" cy="3845392"/>
          </a:xfrm>
        </p:spPr>
      </p:pic>
      <p:sp>
        <p:nvSpPr>
          <p:cNvPr id="4" name="Content Placeholder 3"/>
          <p:cNvSpPr>
            <a:spLocks noGrp="1"/>
          </p:cNvSpPr>
          <p:nvPr>
            <p:ph sz="half" idx="2"/>
          </p:nvPr>
        </p:nvSpPr>
        <p:spPr>
          <a:xfrm>
            <a:off x="6210300" y="1726290"/>
            <a:ext cx="5013960" cy="4150996"/>
          </a:xfrm>
        </p:spPr>
        <p:txBody>
          <a:bodyPr anchor="ctr">
            <a:normAutofit/>
          </a:bodyPr>
          <a:lstStyle/>
          <a:p>
            <a:pPr marL="0" indent="0" algn="ctr">
              <a:buNone/>
            </a:pPr>
            <a:r>
              <a:rPr lang="en-US" sz="6000" dirty="0" smtClean="0">
                <a:solidFill>
                  <a:srgbClr val="FF0000"/>
                </a:solidFill>
              </a:rPr>
              <a:t>Students</a:t>
            </a:r>
            <a:endParaRPr lang="en-US" sz="6000" dirty="0">
              <a:solidFill>
                <a:srgbClr val="FF0000"/>
              </a:solidFill>
            </a:endParaRPr>
          </a:p>
        </p:txBody>
      </p:sp>
    </p:spTree>
    <p:extLst>
      <p:ext uri="{BB962C8B-B14F-4D97-AF65-F5344CB8AC3E}">
        <p14:creationId xmlns:p14="http://schemas.microsoft.com/office/powerpoint/2010/main" val="334937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use TIPS?</a:t>
            </a:r>
          </a:p>
        </p:txBody>
      </p:sp>
      <p:pic>
        <p:nvPicPr>
          <p:cNvPr id="6" name="Content Placeholder 5"/>
          <p:cNvPicPr>
            <a:picLocks noGrp="1" noChangeAspect="1"/>
          </p:cNvPicPr>
          <p:nvPr>
            <p:ph sz="half" idx="1"/>
          </p:nvPr>
        </p:nvPicPr>
        <p:blipFill rotWithShape="1">
          <a:blip r:embed="rId3">
            <a:extLst>
              <a:ext uri="{28A0092B-C50C-407E-A947-70E740481C1C}">
                <a14:useLocalDpi xmlns:a14="http://schemas.microsoft.com/office/drawing/2010/main" val="0"/>
              </a:ext>
            </a:extLst>
          </a:blip>
          <a:stretch/>
        </p:blipFill>
        <p:spPr>
          <a:xfrm>
            <a:off x="1318260" y="1908565"/>
            <a:ext cx="5181600" cy="3886200"/>
          </a:xfrm>
        </p:spPr>
      </p:pic>
      <p:sp>
        <p:nvSpPr>
          <p:cNvPr id="4" name="Content Placeholder 3"/>
          <p:cNvSpPr>
            <a:spLocks noGrp="1"/>
          </p:cNvSpPr>
          <p:nvPr>
            <p:ph sz="half" idx="2"/>
          </p:nvPr>
        </p:nvSpPr>
        <p:spPr>
          <a:xfrm>
            <a:off x="6126480" y="1776167"/>
            <a:ext cx="5013960" cy="4150996"/>
          </a:xfrm>
        </p:spPr>
        <p:txBody>
          <a:bodyPr anchor="ctr">
            <a:normAutofit/>
          </a:bodyPr>
          <a:lstStyle/>
          <a:p>
            <a:pPr marL="0" indent="0" algn="ctr">
              <a:buNone/>
            </a:pPr>
            <a:r>
              <a:rPr lang="en-US" sz="6000" dirty="0" smtClean="0">
                <a:solidFill>
                  <a:srgbClr val="FF0000"/>
                </a:solidFill>
              </a:rPr>
              <a:t>Parents</a:t>
            </a:r>
            <a:endParaRPr lang="en-US" sz="6000" dirty="0">
              <a:solidFill>
                <a:srgbClr val="FF0000"/>
              </a:solidFill>
            </a:endParaRPr>
          </a:p>
        </p:txBody>
      </p:sp>
    </p:spTree>
    <p:extLst>
      <p:ext uri="{BB962C8B-B14F-4D97-AF65-F5344CB8AC3E}">
        <p14:creationId xmlns:p14="http://schemas.microsoft.com/office/powerpoint/2010/main" val="210735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use TIPS?</a:t>
            </a:r>
          </a:p>
        </p:txBody>
      </p:sp>
      <p:pic>
        <p:nvPicPr>
          <p:cNvPr id="6" name="Content Placeholder 5"/>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36805" t="756"/>
          <a:stretch/>
        </p:blipFill>
        <p:spPr>
          <a:xfrm>
            <a:off x="1931432" y="2058352"/>
            <a:ext cx="4021065" cy="3566160"/>
          </a:xfrm>
        </p:spPr>
      </p:pic>
      <p:sp>
        <p:nvSpPr>
          <p:cNvPr id="4" name="Content Placeholder 3"/>
          <p:cNvSpPr>
            <a:spLocks noGrp="1"/>
          </p:cNvSpPr>
          <p:nvPr>
            <p:ph sz="half" idx="2"/>
          </p:nvPr>
        </p:nvSpPr>
        <p:spPr>
          <a:xfrm>
            <a:off x="5786243" y="1765934"/>
            <a:ext cx="5013960" cy="4150996"/>
          </a:xfrm>
        </p:spPr>
        <p:txBody>
          <a:bodyPr anchor="ctr">
            <a:normAutofit/>
          </a:bodyPr>
          <a:lstStyle/>
          <a:p>
            <a:pPr marL="0" indent="0" algn="ctr">
              <a:buNone/>
            </a:pPr>
            <a:r>
              <a:rPr lang="en-US" sz="6000" dirty="0" smtClean="0">
                <a:solidFill>
                  <a:srgbClr val="FF0000"/>
                </a:solidFill>
              </a:rPr>
              <a:t>Faculty</a:t>
            </a:r>
            <a:endParaRPr lang="en-US" sz="6000" dirty="0">
              <a:solidFill>
                <a:srgbClr val="FF0000"/>
              </a:solidFill>
            </a:endParaRPr>
          </a:p>
        </p:txBody>
      </p:sp>
    </p:spTree>
    <p:extLst>
      <p:ext uri="{BB962C8B-B14F-4D97-AF65-F5344CB8AC3E}">
        <p14:creationId xmlns:p14="http://schemas.microsoft.com/office/powerpoint/2010/main" val="124160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F0000"/>
      </a:accent6>
      <a:hlink>
        <a:srgbClr val="56C7AA"/>
      </a:hlink>
      <a:folHlink>
        <a:srgbClr val="59A8D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2895</TotalTime>
  <Words>1073</Words>
  <Application>Microsoft Office PowerPoint</Application>
  <PresentationFormat>Custom</PresentationFormat>
  <Paragraphs>137</Paragraphs>
  <Slides>29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Coolvetica Rg</vt:lpstr>
      <vt:lpstr>Calibri</vt:lpstr>
      <vt:lpstr>Microsoft New Tai Lue</vt:lpstr>
      <vt:lpstr>Verdana</vt:lpstr>
      <vt:lpstr>Courier New</vt:lpstr>
      <vt:lpstr>Office Theme</vt:lpstr>
      <vt:lpstr>PowerPoint Presentation</vt:lpstr>
      <vt:lpstr>THE  TIPS  PREVENTION PLATFORM</vt:lpstr>
      <vt:lpstr>PowerPoint Presentation</vt:lpstr>
      <vt:lpstr>The TIPS Prevention Platform</vt:lpstr>
      <vt:lpstr>Why TIPS?</vt:lpstr>
      <vt:lpstr>Who can use TIPS?</vt:lpstr>
      <vt:lpstr>Who can use TIPS?</vt:lpstr>
      <vt:lpstr>Who can use TIPS?</vt:lpstr>
      <vt:lpstr>Who can use TIPS?</vt:lpstr>
      <vt:lpstr>Who can use TIPS?</vt:lpstr>
      <vt:lpstr>Who can use TIPS?</vt:lpstr>
      <vt:lpstr>Where to go...</vt:lpstr>
      <vt:lpstr>Look for the TIPS button on our school website</vt:lpstr>
      <vt:lpstr>Where to go to make a report:</vt:lpstr>
      <vt:lpstr>Where to go to make a report:</vt:lpstr>
      <vt:lpstr>What incidents can be reported?</vt:lpstr>
      <vt:lpstr>What incidents can be reported?</vt:lpstr>
      <vt:lpstr>What incidents can be reported?</vt:lpstr>
      <vt:lpstr>What incidents can be reported?</vt:lpstr>
      <vt:lpstr>What incidents can be reported?</vt:lpstr>
      <vt:lpstr>What incidents can be reported?</vt:lpstr>
      <vt:lpstr>Still unsure what to report? </vt:lpstr>
      <vt:lpstr>What else will TIPS be used for?</vt:lpstr>
      <vt:lpstr>Frequently Asked Questions</vt:lpstr>
      <vt:lpstr>Is my report really Anonymous?</vt:lpstr>
      <vt:lpstr>Once I submit a report into TIPS, what happens?</vt:lpstr>
      <vt:lpstr>How do I know if someone has taken action on my report? </vt:lpstr>
      <vt:lpstr>Do I have to use TIPS to make a report? </vt:lpstr>
      <vt:lpstr>Still have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TIPS  PREVENTION PLATFORM</dc:title>
  <dc:creator>Keira Olvey</dc:creator>
  <cp:lastModifiedBy>Katie</cp:lastModifiedBy>
  <cp:revision>66</cp:revision>
  <dcterms:created xsi:type="dcterms:W3CDTF">2016-02-05T16:33:51Z</dcterms:created>
  <dcterms:modified xsi:type="dcterms:W3CDTF">2016-02-17T21:47:23Z</dcterms:modified>
</cp:coreProperties>
</file>