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46" r:id="rId1"/>
    <p:sldMasterId id="2147483858" r:id="rId2"/>
  </p:sldMasterIdLst>
  <p:notesMasterIdLst>
    <p:notesMasterId r:id="rId25"/>
  </p:notesMasterIdLst>
  <p:sldIdLst>
    <p:sldId id="256" r:id="rId3"/>
    <p:sldId id="259" r:id="rId4"/>
    <p:sldId id="260" r:id="rId5"/>
    <p:sldId id="261" r:id="rId6"/>
    <p:sldId id="257" r:id="rId7"/>
    <p:sldId id="279" r:id="rId8"/>
    <p:sldId id="280" r:id="rId9"/>
    <p:sldId id="284" r:id="rId10"/>
    <p:sldId id="270" r:id="rId11"/>
    <p:sldId id="286" r:id="rId12"/>
    <p:sldId id="263" r:id="rId13"/>
    <p:sldId id="282" r:id="rId14"/>
    <p:sldId id="283" r:id="rId15"/>
    <p:sldId id="266" r:id="rId16"/>
    <p:sldId id="281" r:id="rId17"/>
    <p:sldId id="268" r:id="rId18"/>
    <p:sldId id="273" r:id="rId19"/>
    <p:sldId id="274" r:id="rId20"/>
    <p:sldId id="275" r:id="rId21"/>
    <p:sldId id="276" r:id="rId22"/>
    <p:sldId id="277" r:id="rId23"/>
    <p:sldId id="278" r:id="rId24"/>
  </p:sldIdLst>
  <p:sldSz cx="12192000" cy="6858000"/>
  <p:notesSz cx="6858000" cy="9144000"/>
  <p:embeddedFontLst>
    <p:embeddedFont>
      <p:font typeface="Wingdings 2" panose="05020102010507070707" pitchFamily="18" charset="2"/>
      <p:regular r:id="rId26"/>
    </p:embeddedFont>
    <p:embeddedFont>
      <p:font typeface="Calibri Light" panose="020F0302020204030204" pitchFamily="34" charset="0"/>
      <p:regular r:id="rId27"/>
      <p:italic r:id="rId28"/>
    </p:embeddedFont>
    <p:embeddedFont>
      <p:font typeface="Corbel" panose="020B0503020204020204" pitchFamily="34" charset="0"/>
      <p:regular r:id="rId29"/>
      <p:bold r:id="rId30"/>
      <p:italic r:id="rId31"/>
      <p:boldItalic r:id="rId32"/>
    </p:embeddedFont>
    <p:embeddedFont>
      <p:font typeface="Impact" panose="020B0806030902050204" pitchFamily="3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AD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74147" autoAdjust="0"/>
  </p:normalViewPr>
  <p:slideViewPr>
    <p:cSldViewPr snapToGrid="0">
      <p:cViewPr varScale="1">
        <p:scale>
          <a:sx n="63" d="100"/>
          <a:sy n="63" d="100"/>
        </p:scale>
        <p:origin x="9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70FF5-6CA1-488C-8284-9AE2DD1A93C8}" type="datetimeFigureOut">
              <a:rPr lang="en-US" smtClean="0"/>
              <a:t>7/27/2017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52574-FDE6-49A8-A851-EDEDA6D2BA4F}" type="slidenum">
              <a:rPr lang="en-US" smtClean="0"/>
              <a:t>‹#›</a:t>
            </a:fld>
            <a:endParaRPr lang="en-US" dirty="0"/>
          </a:p>
        </p:txBody>
      </p:sp>
    </p:spTree>
    <p:extLst>
      <p:ext uri="{BB962C8B-B14F-4D97-AF65-F5344CB8AC3E}">
        <p14:creationId xmlns:p14="http://schemas.microsoft.com/office/powerpoint/2010/main" val="253882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52574-FDE6-49A8-A851-EDEDA6D2BA4F}" type="slidenum">
              <a:rPr lang="en-US" smtClean="0"/>
              <a:t>1</a:t>
            </a:fld>
            <a:endParaRPr lang="en-US" dirty="0"/>
          </a:p>
        </p:txBody>
      </p:sp>
    </p:spTree>
    <p:extLst>
      <p:ext uri="{BB962C8B-B14F-4D97-AF65-F5344CB8AC3E}">
        <p14:creationId xmlns:p14="http://schemas.microsoft.com/office/powerpoint/2010/main" val="127892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9</a:t>
            </a:fld>
            <a:endParaRPr lang="en-US" dirty="0"/>
          </a:p>
        </p:txBody>
      </p:sp>
    </p:spTree>
    <p:extLst>
      <p:ext uri="{BB962C8B-B14F-4D97-AF65-F5344CB8AC3E}">
        <p14:creationId xmlns:p14="http://schemas.microsoft.com/office/powerpoint/2010/main" val="263216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a:t>
            </a:r>
            <a:r>
              <a:rPr lang="en-US" baseline="0" dirty="0" smtClean="0"/>
              <a:t> be the most important part of safety, threat assessment and prevention as they hear and see things throughout the day in class and in interacting with other students that faculty, staff and administration may not see or hear. As a student, reporting information you have can be a valuable piece of a puzzle in monitoring an at-risk individual.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10</a:t>
            </a:fld>
            <a:endParaRPr lang="en-US" dirty="0"/>
          </a:p>
        </p:txBody>
      </p:sp>
    </p:spTree>
    <p:extLst>
      <p:ext uri="{BB962C8B-B14F-4D97-AF65-F5344CB8AC3E}">
        <p14:creationId xmlns:p14="http://schemas.microsoft.com/office/powerpoint/2010/main" val="182223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11</a:t>
            </a:fld>
            <a:endParaRPr lang="en-US" dirty="0"/>
          </a:p>
        </p:txBody>
      </p:sp>
    </p:spTree>
    <p:extLst>
      <p:ext uri="{BB962C8B-B14F-4D97-AF65-F5344CB8AC3E}">
        <p14:creationId xmlns:p14="http://schemas.microsoft.com/office/powerpoint/2010/main" val="291117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12</a:t>
            </a:fld>
            <a:endParaRPr lang="en-US" dirty="0"/>
          </a:p>
        </p:txBody>
      </p:sp>
    </p:spTree>
    <p:extLst>
      <p:ext uri="{BB962C8B-B14F-4D97-AF65-F5344CB8AC3E}">
        <p14:creationId xmlns:p14="http://schemas.microsoft.com/office/powerpoint/2010/main" val="254201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13</a:t>
            </a:fld>
            <a:endParaRPr lang="en-US" dirty="0"/>
          </a:p>
        </p:txBody>
      </p:sp>
    </p:spTree>
    <p:extLst>
      <p:ext uri="{BB962C8B-B14F-4D97-AF65-F5344CB8AC3E}">
        <p14:creationId xmlns:p14="http://schemas.microsoft.com/office/powerpoint/2010/main" val="343240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point to ask if there are any questions on what should be reported, and discuss why its important to report any concerns.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Also</a:t>
            </a:r>
            <a:r>
              <a:rPr lang="en-US" sz="1200" b="1" kern="1200" baseline="0" dirty="0" smtClean="0">
                <a:solidFill>
                  <a:schemeClr val="tx1"/>
                </a:solidFill>
                <a:effectLst/>
                <a:latin typeface="+mn-lt"/>
                <a:ea typeface="+mn-ea"/>
                <a:cs typeface="+mn-cs"/>
              </a:rPr>
              <a:t> a good point to define </a:t>
            </a:r>
            <a:r>
              <a:rPr lang="en-US" sz="1200" b="1" kern="1200" dirty="0" smtClean="0">
                <a:solidFill>
                  <a:schemeClr val="tx1"/>
                </a:solidFill>
                <a:effectLst/>
                <a:latin typeface="+mn-lt"/>
                <a:ea typeface="+mn-ea"/>
                <a:cs typeface="+mn-cs"/>
              </a:rPr>
              <a:t>“Indicators” further as concerning behaviors, suspicious activities, social media comments, social media pictures, social media threats and other actions that make you uncomfortable.</a:t>
            </a:r>
            <a:endParaRPr lang="en-US" b="1"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14</a:t>
            </a:fld>
            <a:endParaRPr lang="en-US" dirty="0"/>
          </a:p>
        </p:txBody>
      </p:sp>
    </p:spTree>
    <p:extLst>
      <p:ext uri="{BB962C8B-B14F-4D97-AF65-F5344CB8AC3E}">
        <p14:creationId xmlns:p14="http://schemas.microsoft.com/office/powerpoint/2010/main" val="235148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94636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0743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22893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147933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4003903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4220912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655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74070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32347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42104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38189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450947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88704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840278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19036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68799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57377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8534C-3657-41F9-867C-20B44D181DC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7478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78534C-3657-41F9-867C-20B44D181DC5}"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41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207287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3495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2DD0-2D2F-4160-9933-FA6A198205D1}" type="datetimeFigureOut">
              <a:rPr lang="en-US" smtClean="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8534C-3657-41F9-867C-20B44D181DC5}" type="slidenum">
              <a:rPr lang="en-US" smtClean="0"/>
              <a:t>‹#›</a:t>
            </a:fld>
            <a:endParaRPr lang="en-US" dirty="0"/>
          </a:p>
        </p:txBody>
      </p:sp>
    </p:spTree>
    <p:extLst>
      <p:ext uri="{BB962C8B-B14F-4D97-AF65-F5344CB8AC3E}">
        <p14:creationId xmlns:p14="http://schemas.microsoft.com/office/powerpoint/2010/main" val="33280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5CA2DD0-2D2F-4160-9933-FA6A198205D1}" type="datetimeFigureOut">
              <a:rPr lang="en-US" smtClean="0"/>
              <a:t>7/27/2017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978534C-3657-41F9-867C-20B44D181DC5}" type="slidenum">
              <a:rPr lang="en-US" smtClean="0"/>
              <a:t>‹#›</a:t>
            </a:fld>
            <a:endParaRPr lang="en-US" dirty="0"/>
          </a:p>
        </p:txBody>
      </p:sp>
    </p:spTree>
    <p:extLst>
      <p:ext uri="{BB962C8B-B14F-4D97-AF65-F5344CB8AC3E}">
        <p14:creationId xmlns:p14="http://schemas.microsoft.com/office/powerpoint/2010/main" val="166339547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5CA2DD0-2D2F-4160-9933-FA6A198205D1}" type="datetimeFigureOut">
              <a:rPr lang="en-US" smtClean="0"/>
              <a:t>7/27/2017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978534C-3657-41F9-867C-20B44D181DC5}" type="slidenum">
              <a:rPr lang="en-US" smtClean="0"/>
              <a:t>‹#›</a:t>
            </a:fld>
            <a:endParaRPr lang="en-US" dirty="0"/>
          </a:p>
        </p:txBody>
      </p:sp>
    </p:spTree>
    <p:extLst>
      <p:ext uri="{BB962C8B-B14F-4D97-AF65-F5344CB8AC3E}">
        <p14:creationId xmlns:p14="http://schemas.microsoft.com/office/powerpoint/2010/main" val="254076817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hyperlink" Target="http://www.hamptonu.edu/" TargetMode="Externa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michael.steward@hamptonu.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1500" b="1" spc="300" dirty="0" smtClean="0">
                <a:latin typeface="Impact" panose="020B0806030902050204" pitchFamily="34" charset="0"/>
              </a:rPr>
              <a:t>TIPS </a:t>
            </a:r>
            <a:r>
              <a:rPr lang="en-US" dirty="0" smtClean="0">
                <a:latin typeface="Impact" panose="020B0806030902050204" pitchFamily="34" charset="0"/>
              </a:rPr>
              <a:t/>
            </a:r>
            <a:br>
              <a:rPr lang="en-US" dirty="0" smtClean="0">
                <a:latin typeface="Impact" panose="020B0806030902050204" pitchFamily="34" charset="0"/>
              </a:rPr>
            </a:br>
            <a:r>
              <a:rPr lang="en-US" dirty="0" smtClean="0">
                <a:latin typeface="Impact" panose="020B0806030902050204" pitchFamily="34" charset="0"/>
              </a:rPr>
              <a:t>at Hampton </a:t>
            </a:r>
            <a:r>
              <a:rPr lang="en-US" dirty="0" smtClean="0">
                <a:latin typeface="Impact" panose="020B0806030902050204" pitchFamily="34" charset="0"/>
              </a:rPr>
              <a:t>University</a:t>
            </a:r>
            <a:endParaRPr lang="en-US" dirty="0">
              <a:latin typeface="Impact" panose="020B080603090205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654" y="1097280"/>
            <a:ext cx="1554480" cy="15544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654" y="3095612"/>
            <a:ext cx="1554480" cy="113078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1974" y="4670246"/>
            <a:ext cx="1005840" cy="985408"/>
          </a:xfrm>
          <a:prstGeom prst="rect">
            <a:avLst/>
          </a:prstGeom>
        </p:spPr>
      </p:pic>
      <p:sp>
        <p:nvSpPr>
          <p:cNvPr id="9" name="Subtitle 2"/>
          <p:cNvSpPr txBox="1">
            <a:spLocks/>
          </p:cNvSpPr>
          <p:nvPr/>
        </p:nvSpPr>
        <p:spPr>
          <a:xfrm>
            <a:off x="0" y="6612149"/>
            <a:ext cx="5680364" cy="24585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smtClean="0">
                <a:solidFill>
                  <a:schemeClr val="bg2"/>
                </a:solidFill>
              </a:rPr>
              <a:t>Faculty/Staff  Version</a:t>
            </a:r>
            <a:endParaRPr lang="en-US" dirty="0">
              <a:solidFill>
                <a:schemeClr val="bg2"/>
              </a:solidFill>
            </a:endParaRPr>
          </a:p>
        </p:txBody>
      </p:sp>
    </p:spTree>
    <p:extLst>
      <p:ext uri="{BB962C8B-B14F-4D97-AF65-F5344CB8AC3E}">
        <p14:creationId xmlns:p14="http://schemas.microsoft.com/office/powerpoint/2010/main" val="194988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5820"/>
          <a:stretch/>
        </p:blipFill>
        <p:spPr>
          <a:xfrm>
            <a:off x="0" y="0"/>
            <a:ext cx="12188952" cy="6840415"/>
          </a:xfrm>
          <a:prstGeom prst="rect">
            <a:avLst/>
          </a:prstGeom>
        </p:spPr>
      </p:pic>
      <p:sp>
        <p:nvSpPr>
          <p:cNvPr id="10" name="Rectangle 9"/>
          <p:cNvSpPr/>
          <p:nvPr/>
        </p:nvSpPr>
        <p:spPr>
          <a:xfrm>
            <a:off x="293080" y="403706"/>
            <a:ext cx="6353908" cy="6186309"/>
          </a:xfrm>
          <a:prstGeom prst="rect">
            <a:avLst/>
          </a:prstGeom>
          <a:solidFill>
            <a:schemeClr val="bg1">
              <a:alpha val="29000"/>
            </a:schemeClr>
          </a:solidFill>
        </p:spPr>
        <p:txBody>
          <a:bodyPr wrap="square">
            <a:spAutoFit/>
          </a:bodyPr>
          <a:lstStyle/>
          <a:p>
            <a:pPr lvl="0">
              <a:defRPr/>
            </a:pPr>
            <a:r>
              <a:rPr lang="en-US" sz="3600" b="1" dirty="0">
                <a:solidFill>
                  <a:srgbClr val="0070C0"/>
                </a:solidFill>
              </a:rPr>
              <a:t>Staff</a:t>
            </a:r>
            <a:r>
              <a:rPr lang="en-US" sz="3600" dirty="0">
                <a:solidFill>
                  <a:srgbClr val="0070C0"/>
                </a:solidFill>
              </a:rPr>
              <a:t> </a:t>
            </a:r>
            <a:r>
              <a:rPr lang="en-US" sz="3600" dirty="0"/>
              <a:t>also have an exclusive viewpoint as they may deal with </a:t>
            </a:r>
            <a:r>
              <a:rPr lang="en-US" sz="3600" dirty="0" smtClean="0"/>
              <a:t>a wide range of </a:t>
            </a:r>
            <a:r>
              <a:rPr lang="en-US" sz="3600" dirty="0"/>
              <a:t>students in a single day. Reporting concerning behaviors or suspicious activities that </a:t>
            </a:r>
            <a:r>
              <a:rPr lang="en-US" sz="3600" dirty="0" smtClean="0"/>
              <a:t>you observe </a:t>
            </a:r>
            <a:r>
              <a:rPr lang="en-US" sz="3600" dirty="0"/>
              <a:t>can provide even more feedback for the Threat assessment team to consider when making evaluations of an </a:t>
            </a:r>
            <a:r>
              <a:rPr lang="en-US" sz="3600" dirty="0" smtClean="0"/>
              <a:t>individual’s </a:t>
            </a:r>
            <a:r>
              <a:rPr lang="en-US" sz="3600" dirty="0"/>
              <a:t>current state. </a:t>
            </a:r>
          </a:p>
        </p:txBody>
      </p:sp>
    </p:spTree>
    <p:extLst>
      <p:ext uri="{BB962C8B-B14F-4D97-AF65-F5344CB8AC3E}">
        <p14:creationId xmlns:p14="http://schemas.microsoft.com/office/powerpoint/2010/main" val="29216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Impact" panose="020B0806030902050204" pitchFamily="34" charset="0"/>
              </a:rPr>
              <a:t>INDICATORS</a:t>
            </a:r>
            <a:r>
              <a:rPr lang="en-US" sz="4000" dirty="0" smtClean="0">
                <a:latin typeface="Impact" panose="020B0806030902050204" pitchFamily="34" charset="0"/>
              </a:rPr>
              <a:t> WE NEED TO KNOW ABOUT</a:t>
            </a:r>
            <a:endParaRPr lang="en-US" sz="4000" dirty="0">
              <a:latin typeface="Impact" panose="020B0806030902050204" pitchFamily="34" charset="0"/>
            </a:endParaRPr>
          </a:p>
        </p:txBody>
      </p:sp>
      <p:sp>
        <p:nvSpPr>
          <p:cNvPr id="5" name="Content Placeholder 4"/>
          <p:cNvSpPr>
            <a:spLocks noGrp="1"/>
          </p:cNvSpPr>
          <p:nvPr>
            <p:ph idx="1"/>
          </p:nvPr>
        </p:nvSpPr>
        <p:spPr/>
        <p:txBody>
          <a:bodyPr>
            <a:normAutofit/>
          </a:bodyPr>
          <a:lstStyle/>
          <a:p>
            <a:pPr>
              <a:spcAft>
                <a:spcPts val="1200"/>
              </a:spcAft>
            </a:pPr>
            <a:r>
              <a:rPr lang="en-US" sz="2800" dirty="0"/>
              <a:t>Unusual or abrupt changes in behaviors, mood, personal hygiene or appearance</a:t>
            </a:r>
          </a:p>
          <a:p>
            <a:pPr>
              <a:spcAft>
                <a:spcPts val="1200"/>
              </a:spcAft>
            </a:pPr>
            <a:r>
              <a:rPr lang="en-US" sz="2800" dirty="0"/>
              <a:t>Extreme reaction to a loss or traumatic </a:t>
            </a:r>
            <a:r>
              <a:rPr lang="en-US" sz="2800" dirty="0" smtClean="0"/>
              <a:t>event</a:t>
            </a:r>
            <a:endParaRPr lang="en-US" sz="2800" dirty="0"/>
          </a:p>
          <a:p>
            <a:pPr>
              <a:spcAft>
                <a:spcPts val="1200"/>
              </a:spcAft>
            </a:pPr>
            <a:r>
              <a:rPr lang="en-US" sz="2800" dirty="0"/>
              <a:t>Preoccupation with weapons, violent events, or persons who have engaged in violent </a:t>
            </a:r>
            <a:r>
              <a:rPr lang="en-US" sz="2800" dirty="0" smtClean="0"/>
              <a:t>acts</a:t>
            </a:r>
            <a:endParaRPr lang="en-US" sz="2800" dirty="0"/>
          </a:p>
          <a:p>
            <a:pPr>
              <a:spcAft>
                <a:spcPts val="1200"/>
              </a:spcAft>
            </a:pPr>
            <a:r>
              <a:rPr lang="en-US" sz="2800" dirty="0"/>
              <a:t>Uncharacteristically poor performance at school or </a:t>
            </a:r>
            <a:r>
              <a:rPr lang="en-US" sz="2800" dirty="0" smtClean="0"/>
              <a:t>job</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5684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Impact" panose="020B0806030902050204" pitchFamily="34" charset="0"/>
              </a:rPr>
              <a:t>INDICATORS</a:t>
            </a:r>
            <a:r>
              <a:rPr lang="en-US" sz="4000" dirty="0" smtClean="0">
                <a:latin typeface="Impact" panose="020B0806030902050204" pitchFamily="34" charset="0"/>
              </a:rPr>
              <a:t> WE NEED TO KNOW ABOUT</a:t>
            </a:r>
            <a:endParaRPr lang="en-US" sz="4000" dirty="0">
              <a:latin typeface="Impact" panose="020B0806030902050204" pitchFamily="34" charset="0"/>
            </a:endParaRPr>
          </a:p>
        </p:txBody>
      </p:sp>
      <p:sp>
        <p:nvSpPr>
          <p:cNvPr id="5" name="Content Placeholder 4"/>
          <p:cNvSpPr>
            <a:spLocks noGrp="1"/>
          </p:cNvSpPr>
          <p:nvPr>
            <p:ph idx="1"/>
          </p:nvPr>
        </p:nvSpPr>
        <p:spPr/>
        <p:txBody>
          <a:bodyPr>
            <a:normAutofit/>
          </a:bodyPr>
          <a:lstStyle/>
          <a:p>
            <a:r>
              <a:rPr lang="en-US" sz="2800" dirty="0"/>
              <a:t>References to harming others or planning a violent or destructive </a:t>
            </a:r>
            <a:r>
              <a:rPr lang="en-US" sz="2800" dirty="0" smtClean="0"/>
              <a:t>event</a:t>
            </a:r>
            <a:endParaRPr lang="en-US" sz="2800" dirty="0"/>
          </a:p>
          <a:p>
            <a:r>
              <a:rPr lang="en-US" sz="2800" dirty="0" smtClean="0"/>
              <a:t>Evidence of depression, hopelessness, or suicidal thoughts/plans</a:t>
            </a:r>
          </a:p>
          <a:p>
            <a:r>
              <a:rPr lang="en-US" sz="2800" dirty="0" smtClean="0"/>
              <a:t>Inappropriate </a:t>
            </a:r>
            <a:r>
              <a:rPr lang="en-US" sz="2800" dirty="0"/>
              <a:t>responses such as prolonged irritability, angry outbursts, or intense </a:t>
            </a:r>
            <a:r>
              <a:rPr lang="en-US" sz="2800" dirty="0" smtClean="0"/>
              <a:t>reactions</a:t>
            </a:r>
            <a:endParaRPr lang="en-US" sz="2800" dirty="0"/>
          </a:p>
          <a:p>
            <a:r>
              <a:rPr lang="en-US" sz="2800" dirty="0"/>
              <a:t>General statements of distorted, bizarre thoughts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307448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Impact" panose="020B0806030902050204" pitchFamily="34" charset="0"/>
              </a:rPr>
              <a:t>INDICATORS</a:t>
            </a:r>
            <a:r>
              <a:rPr lang="en-US" sz="4000" dirty="0" smtClean="0">
                <a:latin typeface="Impact" panose="020B0806030902050204" pitchFamily="34" charset="0"/>
              </a:rPr>
              <a:t> WE NEED TO KNOW ABOUT</a:t>
            </a:r>
            <a:endParaRPr lang="en-US" sz="4000" dirty="0">
              <a:latin typeface="Impact" panose="020B0806030902050204" pitchFamily="34" charset="0"/>
            </a:endParaRPr>
          </a:p>
        </p:txBody>
      </p:sp>
      <p:sp>
        <p:nvSpPr>
          <p:cNvPr id="5" name="Content Placeholder 4"/>
          <p:cNvSpPr>
            <a:spLocks noGrp="1"/>
          </p:cNvSpPr>
          <p:nvPr>
            <p:ph idx="1"/>
          </p:nvPr>
        </p:nvSpPr>
        <p:spPr/>
        <p:txBody>
          <a:bodyPr>
            <a:normAutofit/>
          </a:bodyPr>
          <a:lstStyle/>
          <a:p>
            <a:pPr>
              <a:spcAft>
                <a:spcPts val="1200"/>
              </a:spcAft>
            </a:pPr>
            <a:r>
              <a:rPr lang="en-US" sz="2800" dirty="0"/>
              <a:t>Strained interpersonal relations, isolating behaviors, or low </a:t>
            </a:r>
            <a:r>
              <a:rPr lang="en-US" sz="2800" dirty="0" smtClean="0"/>
              <a:t>self-esteem</a:t>
            </a:r>
            <a:endParaRPr lang="en-US" sz="2800" dirty="0"/>
          </a:p>
          <a:p>
            <a:pPr>
              <a:spcAft>
                <a:spcPts val="1200"/>
              </a:spcAft>
            </a:pPr>
            <a:r>
              <a:rPr lang="en-US" sz="2800" dirty="0"/>
              <a:t>Significant change in life circumstances such as death of family member or pet, divorce, break-up etc.</a:t>
            </a:r>
          </a:p>
          <a:p>
            <a:pPr>
              <a:spcAft>
                <a:spcPts val="1200"/>
              </a:spcAft>
            </a:pPr>
            <a:r>
              <a:rPr lang="en-US" sz="2800" dirty="0"/>
              <a:t>Excessive feelings of isolation, rejection and/or persecution</a:t>
            </a:r>
          </a:p>
          <a:p>
            <a:pPr>
              <a:spcAft>
                <a:spcPts val="1200"/>
              </a:spcAft>
            </a:pPr>
            <a:r>
              <a:rPr lang="en-US" sz="2800" dirty="0"/>
              <a:t>Unusual or threatening </a:t>
            </a:r>
            <a:r>
              <a:rPr lang="en-US" sz="2800" b="1" dirty="0"/>
              <a:t>social media </a:t>
            </a:r>
            <a:r>
              <a:rPr lang="en-US" sz="2800" dirty="0"/>
              <a:t>posts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34643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Impact" panose="020B0806030902050204" pitchFamily="34" charset="0"/>
              </a:rPr>
              <a:t>STILL UNSURE WHAT TO REPORT? </a:t>
            </a:r>
            <a:endParaRPr lang="en-US" sz="4000" dirty="0">
              <a:latin typeface="Impact" panose="020B0806030902050204" pitchFamily="34" charset="0"/>
            </a:endParaRPr>
          </a:p>
        </p:txBody>
      </p:sp>
      <p:sp>
        <p:nvSpPr>
          <p:cNvPr id="4" name="Content Placeholder 3"/>
          <p:cNvSpPr>
            <a:spLocks noGrp="1"/>
          </p:cNvSpPr>
          <p:nvPr>
            <p:ph idx="1"/>
          </p:nvPr>
        </p:nvSpPr>
        <p:spPr/>
        <p:txBody>
          <a:bodyPr>
            <a:normAutofit/>
          </a:bodyPr>
          <a:lstStyle/>
          <a:p>
            <a:pPr marL="0" indent="0">
              <a:buNone/>
            </a:pPr>
            <a:r>
              <a:rPr lang="en-US" sz="2800" dirty="0"/>
              <a:t>A good rule to follow is: </a:t>
            </a:r>
          </a:p>
          <a:p>
            <a:pPr marL="0" indent="0">
              <a:buNone/>
            </a:pPr>
            <a:endParaRPr lang="en-US" sz="2800" dirty="0"/>
          </a:p>
          <a:p>
            <a:pPr marL="0" indent="0" algn="ctr">
              <a:buNone/>
            </a:pPr>
            <a:r>
              <a:rPr lang="en-US" sz="2800" dirty="0"/>
              <a:t>“If a situation makes you or someone else </a:t>
            </a:r>
            <a:r>
              <a:rPr lang="en-US" sz="2800" i="1" dirty="0"/>
              <a:t>uncomfortable</a:t>
            </a:r>
            <a:r>
              <a:rPr lang="en-US" sz="2800" dirty="0"/>
              <a:t>, you should click on the TIPS button and report it.” </a:t>
            </a:r>
          </a:p>
          <a:p>
            <a:endParaRPr lang="en-US" sz="2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11524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Impact" panose="020B0806030902050204" pitchFamily="34" charset="0"/>
              </a:rPr>
              <a:t>WHAT ELSE SHOULD YOU REPORT IN TIPS?</a:t>
            </a:r>
            <a:endParaRPr lang="en-US" sz="4000" dirty="0">
              <a:latin typeface="Impact" panose="020B080603090205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
        <p:nvSpPr>
          <p:cNvPr id="7" name="Content Placeholder 6"/>
          <p:cNvSpPr>
            <a:spLocks noGrp="1"/>
          </p:cNvSpPr>
          <p:nvPr>
            <p:ph idx="1"/>
          </p:nvPr>
        </p:nvSpPr>
        <p:spPr/>
        <p:txBody>
          <a:bodyPr numCol="2">
            <a:noAutofit/>
          </a:bodyPr>
          <a:lstStyle/>
          <a:p>
            <a:pPr>
              <a:lnSpc>
                <a:spcPct val="120000"/>
              </a:lnSpc>
              <a:spcBef>
                <a:spcPts val="0"/>
              </a:spcBef>
            </a:pPr>
            <a:r>
              <a:rPr lang="en-US" sz="1600" dirty="0"/>
              <a:t>Academic Dishonesty &amp; Cheating</a:t>
            </a:r>
          </a:p>
          <a:p>
            <a:pPr>
              <a:lnSpc>
                <a:spcPct val="120000"/>
              </a:lnSpc>
              <a:spcBef>
                <a:spcPts val="0"/>
              </a:spcBef>
            </a:pPr>
            <a:r>
              <a:rPr lang="en-US" sz="1600" dirty="0"/>
              <a:t>Acts of Kindness</a:t>
            </a:r>
          </a:p>
          <a:p>
            <a:pPr>
              <a:lnSpc>
                <a:spcPct val="120000"/>
              </a:lnSpc>
              <a:spcBef>
                <a:spcPts val="0"/>
              </a:spcBef>
            </a:pPr>
            <a:r>
              <a:rPr lang="en-US" sz="1600" dirty="0"/>
              <a:t>Bias/Intolerance</a:t>
            </a:r>
          </a:p>
          <a:p>
            <a:pPr>
              <a:lnSpc>
                <a:spcPct val="120000"/>
              </a:lnSpc>
              <a:spcBef>
                <a:spcPts val="0"/>
              </a:spcBef>
            </a:pPr>
            <a:r>
              <a:rPr lang="en-US" sz="1600" dirty="0"/>
              <a:t>Bullying</a:t>
            </a:r>
          </a:p>
          <a:p>
            <a:pPr>
              <a:lnSpc>
                <a:spcPct val="120000"/>
              </a:lnSpc>
              <a:spcBef>
                <a:spcPts val="0"/>
              </a:spcBef>
            </a:pPr>
            <a:r>
              <a:rPr lang="en-US" sz="1600" dirty="0"/>
              <a:t>Campus Safety Survey</a:t>
            </a:r>
          </a:p>
          <a:p>
            <a:pPr>
              <a:lnSpc>
                <a:spcPct val="120000"/>
              </a:lnSpc>
              <a:spcBef>
                <a:spcPts val="0"/>
              </a:spcBef>
            </a:pPr>
            <a:r>
              <a:rPr lang="en-US" sz="1600" dirty="0"/>
              <a:t>Campus Safety/Security Concern</a:t>
            </a:r>
          </a:p>
          <a:p>
            <a:pPr>
              <a:lnSpc>
                <a:spcPct val="120000"/>
              </a:lnSpc>
              <a:spcBef>
                <a:spcPts val="0"/>
              </a:spcBef>
            </a:pPr>
            <a:r>
              <a:rPr lang="en-US" sz="1600" dirty="0"/>
              <a:t>Computer Usage Violation</a:t>
            </a:r>
          </a:p>
          <a:p>
            <a:pPr>
              <a:lnSpc>
                <a:spcPct val="120000"/>
              </a:lnSpc>
              <a:spcBef>
                <a:spcPts val="0"/>
              </a:spcBef>
            </a:pPr>
            <a:r>
              <a:rPr lang="en-US" sz="1600" dirty="0"/>
              <a:t>Concerning Behavior</a:t>
            </a:r>
          </a:p>
          <a:p>
            <a:pPr>
              <a:lnSpc>
                <a:spcPct val="120000"/>
              </a:lnSpc>
              <a:spcBef>
                <a:spcPts val="0"/>
              </a:spcBef>
            </a:pPr>
            <a:r>
              <a:rPr lang="en-US" sz="1600" dirty="0"/>
              <a:t>Danger to Self</a:t>
            </a:r>
          </a:p>
          <a:p>
            <a:pPr>
              <a:lnSpc>
                <a:spcPct val="120000"/>
              </a:lnSpc>
              <a:spcBef>
                <a:spcPts val="0"/>
              </a:spcBef>
            </a:pPr>
            <a:r>
              <a:rPr lang="en-US" sz="1600" dirty="0"/>
              <a:t>Discrimination</a:t>
            </a:r>
          </a:p>
          <a:p>
            <a:pPr>
              <a:lnSpc>
                <a:spcPct val="120000"/>
              </a:lnSpc>
              <a:spcBef>
                <a:spcPts val="0"/>
              </a:spcBef>
            </a:pPr>
            <a:r>
              <a:rPr lang="en-US" sz="1600" dirty="0"/>
              <a:t>Disruptive Behavior/Disorderly Conduct</a:t>
            </a:r>
          </a:p>
          <a:p>
            <a:pPr>
              <a:lnSpc>
                <a:spcPct val="120000"/>
              </a:lnSpc>
              <a:spcBef>
                <a:spcPts val="0"/>
              </a:spcBef>
            </a:pPr>
            <a:r>
              <a:rPr lang="en-US" sz="1600" dirty="0"/>
              <a:t>Distressed Student</a:t>
            </a:r>
          </a:p>
          <a:p>
            <a:pPr>
              <a:lnSpc>
                <a:spcPct val="120000"/>
              </a:lnSpc>
              <a:spcBef>
                <a:spcPts val="0"/>
              </a:spcBef>
            </a:pPr>
            <a:r>
              <a:rPr lang="en-US" sz="1600" dirty="0"/>
              <a:t>Domestic Violence</a:t>
            </a:r>
          </a:p>
          <a:p>
            <a:pPr>
              <a:lnSpc>
                <a:spcPct val="120000"/>
              </a:lnSpc>
              <a:spcBef>
                <a:spcPts val="0"/>
              </a:spcBef>
            </a:pPr>
            <a:r>
              <a:rPr lang="en-US" sz="1600" dirty="0"/>
              <a:t>Drug Possession/Solicitation</a:t>
            </a:r>
          </a:p>
          <a:p>
            <a:pPr>
              <a:lnSpc>
                <a:spcPct val="120000"/>
              </a:lnSpc>
              <a:spcBef>
                <a:spcPts val="0"/>
              </a:spcBef>
            </a:pPr>
            <a:r>
              <a:rPr lang="en-US" sz="1600" dirty="0"/>
              <a:t>Ethical</a:t>
            </a:r>
          </a:p>
          <a:p>
            <a:pPr>
              <a:lnSpc>
                <a:spcPct val="120000"/>
              </a:lnSpc>
              <a:spcBef>
                <a:spcPts val="0"/>
              </a:spcBef>
            </a:pPr>
            <a:r>
              <a:rPr lang="en-US" sz="1600" dirty="0"/>
              <a:t>Fraud</a:t>
            </a:r>
          </a:p>
          <a:p>
            <a:pPr>
              <a:lnSpc>
                <a:spcPct val="120000"/>
              </a:lnSpc>
              <a:spcBef>
                <a:spcPts val="0"/>
              </a:spcBef>
            </a:pPr>
            <a:r>
              <a:rPr lang="en-US" sz="1600" dirty="0"/>
              <a:t>Harassment</a:t>
            </a:r>
          </a:p>
          <a:p>
            <a:pPr>
              <a:lnSpc>
                <a:spcPct val="120000"/>
              </a:lnSpc>
              <a:spcBef>
                <a:spcPts val="0"/>
              </a:spcBef>
            </a:pPr>
            <a:r>
              <a:rPr lang="en-US" sz="1600" dirty="0"/>
              <a:t>Hazing</a:t>
            </a:r>
          </a:p>
          <a:p>
            <a:pPr>
              <a:lnSpc>
                <a:spcPct val="120000"/>
              </a:lnSpc>
              <a:spcBef>
                <a:spcPts val="0"/>
              </a:spcBef>
            </a:pPr>
            <a:r>
              <a:rPr lang="en-US" sz="1600" dirty="0"/>
              <a:t>Lost and Found</a:t>
            </a:r>
          </a:p>
          <a:p>
            <a:pPr>
              <a:lnSpc>
                <a:spcPct val="120000"/>
              </a:lnSpc>
              <a:spcBef>
                <a:spcPts val="0"/>
              </a:spcBef>
            </a:pPr>
            <a:r>
              <a:rPr lang="en-US" sz="1600" dirty="0" smtClean="0"/>
              <a:t>Sexual </a:t>
            </a:r>
            <a:r>
              <a:rPr lang="en-US" sz="1600" dirty="0"/>
              <a:t>Assault</a:t>
            </a:r>
          </a:p>
          <a:p>
            <a:pPr>
              <a:lnSpc>
                <a:spcPct val="120000"/>
              </a:lnSpc>
              <a:spcBef>
                <a:spcPts val="0"/>
              </a:spcBef>
            </a:pPr>
            <a:r>
              <a:rPr lang="en-US" sz="1600" dirty="0"/>
              <a:t>Social Media Concern</a:t>
            </a:r>
          </a:p>
          <a:p>
            <a:pPr>
              <a:lnSpc>
                <a:spcPct val="120000"/>
              </a:lnSpc>
              <a:spcBef>
                <a:spcPts val="0"/>
              </a:spcBef>
            </a:pPr>
            <a:r>
              <a:rPr lang="en-US" sz="1600" dirty="0"/>
              <a:t>Stalking</a:t>
            </a:r>
          </a:p>
          <a:p>
            <a:pPr>
              <a:lnSpc>
                <a:spcPct val="120000"/>
              </a:lnSpc>
              <a:spcBef>
                <a:spcPts val="0"/>
              </a:spcBef>
            </a:pPr>
            <a:r>
              <a:rPr lang="en-US" sz="1600" dirty="0"/>
              <a:t>Student Conduct Referral</a:t>
            </a:r>
          </a:p>
          <a:p>
            <a:pPr>
              <a:lnSpc>
                <a:spcPct val="120000"/>
              </a:lnSpc>
              <a:spcBef>
                <a:spcPts val="0"/>
              </a:spcBef>
            </a:pPr>
            <a:r>
              <a:rPr lang="en-US" sz="1600" dirty="0"/>
              <a:t>Suicide Attempt or Threat</a:t>
            </a:r>
          </a:p>
          <a:p>
            <a:pPr>
              <a:lnSpc>
                <a:spcPct val="120000"/>
              </a:lnSpc>
              <a:spcBef>
                <a:spcPts val="0"/>
              </a:spcBef>
            </a:pPr>
            <a:r>
              <a:rPr lang="en-US" sz="1600" dirty="0"/>
              <a:t>Suspicious Activity</a:t>
            </a:r>
          </a:p>
          <a:p>
            <a:pPr>
              <a:lnSpc>
                <a:spcPct val="120000"/>
              </a:lnSpc>
              <a:spcBef>
                <a:spcPts val="0"/>
              </a:spcBef>
            </a:pPr>
            <a:r>
              <a:rPr lang="en-US" sz="1600" dirty="0"/>
              <a:t>Theft/Robbery</a:t>
            </a:r>
          </a:p>
          <a:p>
            <a:pPr>
              <a:lnSpc>
                <a:spcPct val="120000"/>
              </a:lnSpc>
              <a:spcBef>
                <a:spcPts val="0"/>
              </a:spcBef>
            </a:pPr>
            <a:r>
              <a:rPr lang="en-US" sz="1600" dirty="0"/>
              <a:t>Threat to Harm</a:t>
            </a:r>
          </a:p>
          <a:p>
            <a:pPr>
              <a:lnSpc>
                <a:spcPct val="120000"/>
              </a:lnSpc>
              <a:spcBef>
                <a:spcPts val="0"/>
              </a:spcBef>
            </a:pPr>
            <a:r>
              <a:rPr lang="en-US" sz="1600" dirty="0"/>
              <a:t>Unsafe Campus Conditions</a:t>
            </a:r>
          </a:p>
          <a:p>
            <a:pPr>
              <a:lnSpc>
                <a:spcPct val="120000"/>
              </a:lnSpc>
              <a:spcBef>
                <a:spcPts val="0"/>
              </a:spcBef>
            </a:pPr>
            <a:r>
              <a:rPr lang="en-US" sz="1600" dirty="0"/>
              <a:t>Vandalism/Graffiti</a:t>
            </a:r>
          </a:p>
          <a:p>
            <a:pPr>
              <a:lnSpc>
                <a:spcPct val="120000"/>
              </a:lnSpc>
              <a:spcBef>
                <a:spcPts val="0"/>
              </a:spcBef>
            </a:pPr>
            <a:r>
              <a:rPr lang="en-US" sz="1600" dirty="0"/>
              <a:t>Vehicle Accident/Incident</a:t>
            </a:r>
          </a:p>
          <a:p>
            <a:pPr>
              <a:lnSpc>
                <a:spcPct val="120000"/>
              </a:lnSpc>
              <a:spcBef>
                <a:spcPts val="0"/>
              </a:spcBef>
            </a:pPr>
            <a:r>
              <a:rPr lang="en-US" sz="1600" dirty="0"/>
              <a:t>Verbal Abuse</a:t>
            </a:r>
          </a:p>
          <a:p>
            <a:pPr>
              <a:lnSpc>
                <a:spcPct val="120000"/>
              </a:lnSpc>
              <a:spcBef>
                <a:spcPts val="0"/>
              </a:spcBef>
            </a:pPr>
            <a:r>
              <a:rPr lang="en-US" sz="1600" dirty="0"/>
              <a:t>Violation of Privacy</a:t>
            </a:r>
          </a:p>
          <a:p>
            <a:pPr>
              <a:lnSpc>
                <a:spcPct val="120000"/>
              </a:lnSpc>
              <a:spcBef>
                <a:spcPts val="0"/>
              </a:spcBef>
            </a:pPr>
            <a:r>
              <a:rPr lang="en-US" sz="1600" dirty="0"/>
              <a:t>Weapons</a:t>
            </a:r>
          </a:p>
          <a:p>
            <a:pPr>
              <a:lnSpc>
                <a:spcPct val="120000"/>
              </a:lnSpc>
              <a:spcBef>
                <a:spcPts val="0"/>
              </a:spcBef>
            </a:pPr>
            <a:r>
              <a:rPr lang="en-US" sz="1600" dirty="0"/>
              <a:t>Workplace </a:t>
            </a:r>
            <a:r>
              <a:rPr lang="en-US" sz="1600" dirty="0" smtClean="0"/>
              <a:t>Violence</a:t>
            </a:r>
          </a:p>
          <a:p>
            <a:pPr>
              <a:lnSpc>
                <a:spcPct val="120000"/>
              </a:lnSpc>
              <a:spcBef>
                <a:spcPts val="0"/>
              </a:spcBef>
            </a:pPr>
            <a:r>
              <a:rPr lang="en-US" sz="1600" dirty="0" smtClean="0"/>
              <a:t>Other</a:t>
            </a:r>
            <a:endParaRPr lang="en-US" sz="1600" dirty="0"/>
          </a:p>
        </p:txBody>
      </p:sp>
    </p:spTree>
    <p:extLst>
      <p:ext uri="{BB962C8B-B14F-4D97-AF65-F5344CB8AC3E}">
        <p14:creationId xmlns:p14="http://schemas.microsoft.com/office/powerpoint/2010/main" val="31593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50"/>
                                        <p:tgtEl>
                                          <p:spTgt spid="7">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50"/>
                                        <p:tgtEl>
                                          <p:spTgt spid="7">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50"/>
                                        <p:tgtEl>
                                          <p:spTgt spid="7">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50"/>
                                        <p:tgtEl>
                                          <p:spTgt spid="7">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50"/>
                                        <p:tgtEl>
                                          <p:spTgt spid="7">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50"/>
                                        <p:tgtEl>
                                          <p:spTgt spid="7">
                                            <p:txEl>
                                              <p:pRg st="6" end="6"/>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250"/>
                                        <p:tgtEl>
                                          <p:spTgt spid="7">
                                            <p:txEl>
                                              <p:pRg st="7" end="7"/>
                                            </p:tx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250"/>
                                        <p:tgtEl>
                                          <p:spTgt spid="7">
                                            <p:txEl>
                                              <p:pRg st="8" end="8"/>
                                            </p:tx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250"/>
                                        <p:tgtEl>
                                          <p:spTgt spid="7">
                                            <p:txEl>
                                              <p:pRg st="9" end="9"/>
                                            </p:txEl>
                                          </p:spTgt>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250"/>
                                        <p:tgtEl>
                                          <p:spTgt spid="7">
                                            <p:txEl>
                                              <p:pRg st="10" end="10"/>
                                            </p:txEl>
                                          </p:spTgt>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fade">
                                      <p:cBhvr>
                                        <p:cTn id="51" dur="250"/>
                                        <p:tgtEl>
                                          <p:spTgt spid="7">
                                            <p:txEl>
                                              <p:pRg st="11" end="11"/>
                                            </p:txEl>
                                          </p:spTgt>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fade">
                                      <p:cBhvr>
                                        <p:cTn id="55" dur="250"/>
                                        <p:tgtEl>
                                          <p:spTgt spid="7">
                                            <p:txEl>
                                              <p:pRg st="12" end="12"/>
                                            </p:txEl>
                                          </p:spTgt>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Effect transition="in" filter="fade">
                                      <p:cBhvr>
                                        <p:cTn id="59" dur="250"/>
                                        <p:tgtEl>
                                          <p:spTgt spid="7">
                                            <p:txEl>
                                              <p:pRg st="13" end="13"/>
                                            </p:tx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Effect transition="in" filter="fade">
                                      <p:cBhvr>
                                        <p:cTn id="63" dur="250"/>
                                        <p:tgtEl>
                                          <p:spTgt spid="7">
                                            <p:txEl>
                                              <p:pRg st="14" end="14"/>
                                            </p:txEl>
                                          </p:spTgt>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Effect transition="in" filter="fade">
                                      <p:cBhvr>
                                        <p:cTn id="67" dur="250"/>
                                        <p:tgtEl>
                                          <p:spTgt spid="7">
                                            <p:txEl>
                                              <p:pRg st="15" end="15"/>
                                            </p:txEl>
                                          </p:spTgt>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7">
                                            <p:txEl>
                                              <p:pRg st="16" end="16"/>
                                            </p:txEl>
                                          </p:spTgt>
                                        </p:tgtEl>
                                        <p:attrNameLst>
                                          <p:attrName>style.visibility</p:attrName>
                                        </p:attrNameLst>
                                      </p:cBhvr>
                                      <p:to>
                                        <p:strVal val="visible"/>
                                      </p:to>
                                    </p:set>
                                    <p:animEffect transition="in" filter="fade">
                                      <p:cBhvr>
                                        <p:cTn id="71" dur="250"/>
                                        <p:tgtEl>
                                          <p:spTgt spid="7">
                                            <p:txEl>
                                              <p:pRg st="16" end="16"/>
                                            </p:txEl>
                                          </p:spTgt>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7">
                                            <p:txEl>
                                              <p:pRg st="17" end="17"/>
                                            </p:txEl>
                                          </p:spTgt>
                                        </p:tgtEl>
                                        <p:attrNameLst>
                                          <p:attrName>style.visibility</p:attrName>
                                        </p:attrNameLst>
                                      </p:cBhvr>
                                      <p:to>
                                        <p:strVal val="visible"/>
                                      </p:to>
                                    </p:set>
                                    <p:animEffect transition="in" filter="fade">
                                      <p:cBhvr>
                                        <p:cTn id="75" dur="250"/>
                                        <p:tgtEl>
                                          <p:spTgt spid="7">
                                            <p:txEl>
                                              <p:pRg st="17" end="17"/>
                                            </p:txEl>
                                          </p:spTgt>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7">
                                            <p:txEl>
                                              <p:pRg st="18" end="18"/>
                                            </p:txEl>
                                          </p:spTgt>
                                        </p:tgtEl>
                                        <p:attrNameLst>
                                          <p:attrName>style.visibility</p:attrName>
                                        </p:attrNameLst>
                                      </p:cBhvr>
                                      <p:to>
                                        <p:strVal val="visible"/>
                                      </p:to>
                                    </p:set>
                                    <p:animEffect transition="in" filter="fade">
                                      <p:cBhvr>
                                        <p:cTn id="79" dur="250"/>
                                        <p:tgtEl>
                                          <p:spTgt spid="7">
                                            <p:txEl>
                                              <p:pRg st="18" end="18"/>
                                            </p:txEl>
                                          </p:spTgt>
                                        </p:tgtEl>
                                      </p:cBhvr>
                                    </p:animEffect>
                                  </p:childTnLst>
                                </p:cTn>
                              </p:par>
                            </p:childTnLst>
                          </p:cTn>
                        </p:par>
                        <p:par>
                          <p:cTn id="80" fill="hold">
                            <p:stCondLst>
                              <p:cond delay="4750"/>
                            </p:stCondLst>
                            <p:childTnLst>
                              <p:par>
                                <p:cTn id="81" presetID="10" presetClass="entr" presetSubtype="0" fill="hold" grpId="0" nodeType="afterEffect">
                                  <p:stCondLst>
                                    <p:cond delay="0"/>
                                  </p:stCondLst>
                                  <p:childTnLst>
                                    <p:set>
                                      <p:cBhvr>
                                        <p:cTn id="82" dur="1" fill="hold">
                                          <p:stCondLst>
                                            <p:cond delay="0"/>
                                          </p:stCondLst>
                                        </p:cTn>
                                        <p:tgtEl>
                                          <p:spTgt spid="7">
                                            <p:txEl>
                                              <p:pRg st="19" end="19"/>
                                            </p:txEl>
                                          </p:spTgt>
                                        </p:tgtEl>
                                        <p:attrNameLst>
                                          <p:attrName>style.visibility</p:attrName>
                                        </p:attrNameLst>
                                      </p:cBhvr>
                                      <p:to>
                                        <p:strVal val="visible"/>
                                      </p:to>
                                    </p:set>
                                    <p:animEffect transition="in" filter="fade">
                                      <p:cBhvr>
                                        <p:cTn id="83" dur="250"/>
                                        <p:tgtEl>
                                          <p:spTgt spid="7">
                                            <p:txEl>
                                              <p:pRg st="19" end="19"/>
                                            </p:txEl>
                                          </p:spTgt>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7">
                                            <p:txEl>
                                              <p:pRg st="20" end="20"/>
                                            </p:txEl>
                                          </p:spTgt>
                                        </p:tgtEl>
                                        <p:attrNameLst>
                                          <p:attrName>style.visibility</p:attrName>
                                        </p:attrNameLst>
                                      </p:cBhvr>
                                      <p:to>
                                        <p:strVal val="visible"/>
                                      </p:to>
                                    </p:set>
                                    <p:animEffect transition="in" filter="fade">
                                      <p:cBhvr>
                                        <p:cTn id="87" dur="250"/>
                                        <p:tgtEl>
                                          <p:spTgt spid="7">
                                            <p:txEl>
                                              <p:pRg st="20" end="20"/>
                                            </p:txEl>
                                          </p:spTgt>
                                        </p:tgtEl>
                                      </p:cBhvr>
                                    </p:animEffect>
                                  </p:childTnLst>
                                </p:cTn>
                              </p:par>
                            </p:childTnLst>
                          </p:cTn>
                        </p:par>
                        <p:par>
                          <p:cTn id="88" fill="hold">
                            <p:stCondLst>
                              <p:cond delay="5250"/>
                            </p:stCondLst>
                            <p:childTnLst>
                              <p:par>
                                <p:cTn id="89" presetID="10" presetClass="entr" presetSubtype="0" fill="hold" grpId="0" nodeType="afterEffect">
                                  <p:stCondLst>
                                    <p:cond delay="0"/>
                                  </p:stCondLst>
                                  <p:childTnLst>
                                    <p:set>
                                      <p:cBhvr>
                                        <p:cTn id="90" dur="1" fill="hold">
                                          <p:stCondLst>
                                            <p:cond delay="0"/>
                                          </p:stCondLst>
                                        </p:cTn>
                                        <p:tgtEl>
                                          <p:spTgt spid="7">
                                            <p:txEl>
                                              <p:pRg st="21" end="21"/>
                                            </p:txEl>
                                          </p:spTgt>
                                        </p:tgtEl>
                                        <p:attrNameLst>
                                          <p:attrName>style.visibility</p:attrName>
                                        </p:attrNameLst>
                                      </p:cBhvr>
                                      <p:to>
                                        <p:strVal val="visible"/>
                                      </p:to>
                                    </p:set>
                                    <p:animEffect transition="in" filter="fade">
                                      <p:cBhvr>
                                        <p:cTn id="91" dur="250"/>
                                        <p:tgtEl>
                                          <p:spTgt spid="7">
                                            <p:txEl>
                                              <p:pRg st="21" end="21"/>
                                            </p:txEl>
                                          </p:spTgt>
                                        </p:tgtEl>
                                      </p:cBhvr>
                                    </p:animEffect>
                                  </p:childTnLst>
                                </p:cTn>
                              </p:par>
                            </p:childTnLst>
                          </p:cTn>
                        </p:par>
                        <p:par>
                          <p:cTn id="92" fill="hold">
                            <p:stCondLst>
                              <p:cond delay="5500"/>
                            </p:stCondLst>
                            <p:childTnLst>
                              <p:par>
                                <p:cTn id="93" presetID="10" presetClass="entr" presetSubtype="0" fill="hold" grpId="0" nodeType="afterEffect">
                                  <p:stCondLst>
                                    <p:cond delay="0"/>
                                  </p:stCondLst>
                                  <p:childTnLst>
                                    <p:set>
                                      <p:cBhvr>
                                        <p:cTn id="94" dur="1" fill="hold">
                                          <p:stCondLst>
                                            <p:cond delay="0"/>
                                          </p:stCondLst>
                                        </p:cTn>
                                        <p:tgtEl>
                                          <p:spTgt spid="7">
                                            <p:txEl>
                                              <p:pRg st="22" end="22"/>
                                            </p:txEl>
                                          </p:spTgt>
                                        </p:tgtEl>
                                        <p:attrNameLst>
                                          <p:attrName>style.visibility</p:attrName>
                                        </p:attrNameLst>
                                      </p:cBhvr>
                                      <p:to>
                                        <p:strVal val="visible"/>
                                      </p:to>
                                    </p:set>
                                    <p:animEffect transition="in" filter="fade">
                                      <p:cBhvr>
                                        <p:cTn id="95" dur="250"/>
                                        <p:tgtEl>
                                          <p:spTgt spid="7">
                                            <p:txEl>
                                              <p:pRg st="22" end="22"/>
                                            </p:txEl>
                                          </p:spTgt>
                                        </p:tgtEl>
                                      </p:cBhvr>
                                    </p:animEffect>
                                  </p:childTnLst>
                                </p:cTn>
                              </p:par>
                            </p:childTnLst>
                          </p:cTn>
                        </p:par>
                        <p:par>
                          <p:cTn id="96" fill="hold">
                            <p:stCondLst>
                              <p:cond delay="5750"/>
                            </p:stCondLst>
                            <p:childTnLst>
                              <p:par>
                                <p:cTn id="97" presetID="10" presetClass="entr" presetSubtype="0" fill="hold" grpId="0" nodeType="afterEffect">
                                  <p:stCondLst>
                                    <p:cond delay="0"/>
                                  </p:stCondLst>
                                  <p:childTnLst>
                                    <p:set>
                                      <p:cBhvr>
                                        <p:cTn id="98" dur="1" fill="hold">
                                          <p:stCondLst>
                                            <p:cond delay="0"/>
                                          </p:stCondLst>
                                        </p:cTn>
                                        <p:tgtEl>
                                          <p:spTgt spid="7">
                                            <p:txEl>
                                              <p:pRg st="23" end="23"/>
                                            </p:txEl>
                                          </p:spTgt>
                                        </p:tgtEl>
                                        <p:attrNameLst>
                                          <p:attrName>style.visibility</p:attrName>
                                        </p:attrNameLst>
                                      </p:cBhvr>
                                      <p:to>
                                        <p:strVal val="visible"/>
                                      </p:to>
                                    </p:set>
                                    <p:animEffect transition="in" filter="fade">
                                      <p:cBhvr>
                                        <p:cTn id="99" dur="250"/>
                                        <p:tgtEl>
                                          <p:spTgt spid="7">
                                            <p:txEl>
                                              <p:pRg st="23" end="23"/>
                                            </p:txEl>
                                          </p:spTgt>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7">
                                            <p:txEl>
                                              <p:pRg st="24" end="24"/>
                                            </p:txEl>
                                          </p:spTgt>
                                        </p:tgtEl>
                                        <p:attrNameLst>
                                          <p:attrName>style.visibility</p:attrName>
                                        </p:attrNameLst>
                                      </p:cBhvr>
                                      <p:to>
                                        <p:strVal val="visible"/>
                                      </p:to>
                                    </p:set>
                                    <p:animEffect transition="in" filter="fade">
                                      <p:cBhvr>
                                        <p:cTn id="103" dur="250"/>
                                        <p:tgtEl>
                                          <p:spTgt spid="7">
                                            <p:txEl>
                                              <p:pRg st="24" end="24"/>
                                            </p:txEl>
                                          </p:spTgt>
                                        </p:tgtEl>
                                      </p:cBhvr>
                                    </p:animEffect>
                                  </p:childTnLst>
                                </p:cTn>
                              </p:par>
                            </p:childTnLst>
                          </p:cTn>
                        </p:par>
                        <p:par>
                          <p:cTn id="104" fill="hold">
                            <p:stCondLst>
                              <p:cond delay="6250"/>
                            </p:stCondLst>
                            <p:childTnLst>
                              <p:par>
                                <p:cTn id="105" presetID="10" presetClass="entr" presetSubtype="0" fill="hold" grpId="0" nodeType="afterEffect">
                                  <p:stCondLst>
                                    <p:cond delay="0"/>
                                  </p:stCondLst>
                                  <p:childTnLst>
                                    <p:set>
                                      <p:cBhvr>
                                        <p:cTn id="106" dur="1" fill="hold">
                                          <p:stCondLst>
                                            <p:cond delay="0"/>
                                          </p:stCondLst>
                                        </p:cTn>
                                        <p:tgtEl>
                                          <p:spTgt spid="7">
                                            <p:txEl>
                                              <p:pRg st="25" end="25"/>
                                            </p:txEl>
                                          </p:spTgt>
                                        </p:tgtEl>
                                        <p:attrNameLst>
                                          <p:attrName>style.visibility</p:attrName>
                                        </p:attrNameLst>
                                      </p:cBhvr>
                                      <p:to>
                                        <p:strVal val="visible"/>
                                      </p:to>
                                    </p:set>
                                    <p:animEffect transition="in" filter="fade">
                                      <p:cBhvr>
                                        <p:cTn id="107" dur="250"/>
                                        <p:tgtEl>
                                          <p:spTgt spid="7">
                                            <p:txEl>
                                              <p:pRg st="25" end="25"/>
                                            </p:txEl>
                                          </p:spTgt>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7">
                                            <p:txEl>
                                              <p:pRg st="26" end="26"/>
                                            </p:txEl>
                                          </p:spTgt>
                                        </p:tgtEl>
                                        <p:attrNameLst>
                                          <p:attrName>style.visibility</p:attrName>
                                        </p:attrNameLst>
                                      </p:cBhvr>
                                      <p:to>
                                        <p:strVal val="visible"/>
                                      </p:to>
                                    </p:set>
                                    <p:animEffect transition="in" filter="fade">
                                      <p:cBhvr>
                                        <p:cTn id="111" dur="250"/>
                                        <p:tgtEl>
                                          <p:spTgt spid="7">
                                            <p:txEl>
                                              <p:pRg st="26" end="26"/>
                                            </p:txEl>
                                          </p:spTgt>
                                        </p:tgtEl>
                                      </p:cBhvr>
                                    </p:animEffect>
                                  </p:childTnLst>
                                </p:cTn>
                              </p:par>
                            </p:childTnLst>
                          </p:cTn>
                        </p:par>
                        <p:par>
                          <p:cTn id="112" fill="hold">
                            <p:stCondLst>
                              <p:cond delay="6750"/>
                            </p:stCondLst>
                            <p:childTnLst>
                              <p:par>
                                <p:cTn id="113" presetID="10" presetClass="entr" presetSubtype="0" fill="hold" grpId="0" nodeType="afterEffect">
                                  <p:stCondLst>
                                    <p:cond delay="0"/>
                                  </p:stCondLst>
                                  <p:childTnLst>
                                    <p:set>
                                      <p:cBhvr>
                                        <p:cTn id="114" dur="1" fill="hold">
                                          <p:stCondLst>
                                            <p:cond delay="0"/>
                                          </p:stCondLst>
                                        </p:cTn>
                                        <p:tgtEl>
                                          <p:spTgt spid="7">
                                            <p:txEl>
                                              <p:pRg st="27" end="27"/>
                                            </p:txEl>
                                          </p:spTgt>
                                        </p:tgtEl>
                                        <p:attrNameLst>
                                          <p:attrName>style.visibility</p:attrName>
                                        </p:attrNameLst>
                                      </p:cBhvr>
                                      <p:to>
                                        <p:strVal val="visible"/>
                                      </p:to>
                                    </p:set>
                                    <p:animEffect transition="in" filter="fade">
                                      <p:cBhvr>
                                        <p:cTn id="115" dur="250"/>
                                        <p:tgtEl>
                                          <p:spTgt spid="7">
                                            <p:txEl>
                                              <p:pRg st="27" end="27"/>
                                            </p:txEl>
                                          </p:spTgt>
                                        </p:tgtEl>
                                      </p:cBhvr>
                                    </p:animEffect>
                                  </p:childTnLst>
                                </p:cTn>
                              </p:par>
                            </p:childTnLst>
                          </p:cTn>
                        </p:par>
                        <p:par>
                          <p:cTn id="116" fill="hold">
                            <p:stCondLst>
                              <p:cond delay="7000"/>
                            </p:stCondLst>
                            <p:childTnLst>
                              <p:par>
                                <p:cTn id="117" presetID="10" presetClass="entr" presetSubtype="0" fill="hold" grpId="0" nodeType="afterEffect">
                                  <p:stCondLst>
                                    <p:cond delay="0"/>
                                  </p:stCondLst>
                                  <p:childTnLst>
                                    <p:set>
                                      <p:cBhvr>
                                        <p:cTn id="118" dur="1" fill="hold">
                                          <p:stCondLst>
                                            <p:cond delay="0"/>
                                          </p:stCondLst>
                                        </p:cTn>
                                        <p:tgtEl>
                                          <p:spTgt spid="7">
                                            <p:txEl>
                                              <p:pRg st="28" end="28"/>
                                            </p:txEl>
                                          </p:spTgt>
                                        </p:tgtEl>
                                        <p:attrNameLst>
                                          <p:attrName>style.visibility</p:attrName>
                                        </p:attrNameLst>
                                      </p:cBhvr>
                                      <p:to>
                                        <p:strVal val="visible"/>
                                      </p:to>
                                    </p:set>
                                    <p:animEffect transition="in" filter="fade">
                                      <p:cBhvr>
                                        <p:cTn id="119" dur="250"/>
                                        <p:tgtEl>
                                          <p:spTgt spid="7">
                                            <p:txEl>
                                              <p:pRg st="28" end="28"/>
                                            </p:txEl>
                                          </p:spTgt>
                                        </p:tgtEl>
                                      </p:cBhvr>
                                    </p:animEffect>
                                  </p:childTnLst>
                                </p:cTn>
                              </p:par>
                            </p:childTnLst>
                          </p:cTn>
                        </p:par>
                        <p:par>
                          <p:cTn id="120" fill="hold">
                            <p:stCondLst>
                              <p:cond delay="7250"/>
                            </p:stCondLst>
                            <p:childTnLst>
                              <p:par>
                                <p:cTn id="121" presetID="10" presetClass="entr" presetSubtype="0" fill="hold" grpId="0" nodeType="afterEffect">
                                  <p:stCondLst>
                                    <p:cond delay="0"/>
                                  </p:stCondLst>
                                  <p:childTnLst>
                                    <p:set>
                                      <p:cBhvr>
                                        <p:cTn id="122" dur="1" fill="hold">
                                          <p:stCondLst>
                                            <p:cond delay="0"/>
                                          </p:stCondLst>
                                        </p:cTn>
                                        <p:tgtEl>
                                          <p:spTgt spid="7">
                                            <p:txEl>
                                              <p:pRg st="29" end="29"/>
                                            </p:txEl>
                                          </p:spTgt>
                                        </p:tgtEl>
                                        <p:attrNameLst>
                                          <p:attrName>style.visibility</p:attrName>
                                        </p:attrNameLst>
                                      </p:cBhvr>
                                      <p:to>
                                        <p:strVal val="visible"/>
                                      </p:to>
                                    </p:set>
                                    <p:animEffect transition="in" filter="fade">
                                      <p:cBhvr>
                                        <p:cTn id="123" dur="250"/>
                                        <p:tgtEl>
                                          <p:spTgt spid="7">
                                            <p:txEl>
                                              <p:pRg st="29" end="29"/>
                                            </p:txEl>
                                          </p:spTgt>
                                        </p:tgtEl>
                                      </p:cBhvr>
                                    </p:animEffect>
                                  </p:childTnLst>
                                </p:cTn>
                              </p:par>
                            </p:childTnLst>
                          </p:cTn>
                        </p:par>
                        <p:par>
                          <p:cTn id="124" fill="hold">
                            <p:stCondLst>
                              <p:cond delay="7500"/>
                            </p:stCondLst>
                            <p:childTnLst>
                              <p:par>
                                <p:cTn id="125" presetID="10" presetClass="entr" presetSubtype="0" fill="hold" grpId="0" nodeType="afterEffect">
                                  <p:stCondLst>
                                    <p:cond delay="0"/>
                                  </p:stCondLst>
                                  <p:childTnLst>
                                    <p:set>
                                      <p:cBhvr>
                                        <p:cTn id="126" dur="1" fill="hold">
                                          <p:stCondLst>
                                            <p:cond delay="0"/>
                                          </p:stCondLst>
                                        </p:cTn>
                                        <p:tgtEl>
                                          <p:spTgt spid="7">
                                            <p:txEl>
                                              <p:pRg st="30" end="30"/>
                                            </p:txEl>
                                          </p:spTgt>
                                        </p:tgtEl>
                                        <p:attrNameLst>
                                          <p:attrName>style.visibility</p:attrName>
                                        </p:attrNameLst>
                                      </p:cBhvr>
                                      <p:to>
                                        <p:strVal val="visible"/>
                                      </p:to>
                                    </p:set>
                                    <p:animEffect transition="in" filter="fade">
                                      <p:cBhvr>
                                        <p:cTn id="127" dur="250"/>
                                        <p:tgtEl>
                                          <p:spTgt spid="7">
                                            <p:txEl>
                                              <p:pRg st="30" end="30"/>
                                            </p:txEl>
                                          </p:spTgt>
                                        </p:tgtEl>
                                      </p:cBhvr>
                                    </p:animEffect>
                                  </p:childTnLst>
                                </p:cTn>
                              </p:par>
                            </p:childTnLst>
                          </p:cTn>
                        </p:par>
                        <p:par>
                          <p:cTn id="128" fill="hold">
                            <p:stCondLst>
                              <p:cond delay="7750"/>
                            </p:stCondLst>
                            <p:childTnLst>
                              <p:par>
                                <p:cTn id="129" presetID="10" presetClass="entr" presetSubtype="0" fill="hold" grpId="0" nodeType="afterEffect">
                                  <p:stCondLst>
                                    <p:cond delay="0"/>
                                  </p:stCondLst>
                                  <p:childTnLst>
                                    <p:set>
                                      <p:cBhvr>
                                        <p:cTn id="130" dur="1" fill="hold">
                                          <p:stCondLst>
                                            <p:cond delay="0"/>
                                          </p:stCondLst>
                                        </p:cTn>
                                        <p:tgtEl>
                                          <p:spTgt spid="7">
                                            <p:txEl>
                                              <p:pRg st="31" end="31"/>
                                            </p:txEl>
                                          </p:spTgt>
                                        </p:tgtEl>
                                        <p:attrNameLst>
                                          <p:attrName>style.visibility</p:attrName>
                                        </p:attrNameLst>
                                      </p:cBhvr>
                                      <p:to>
                                        <p:strVal val="visible"/>
                                      </p:to>
                                    </p:set>
                                    <p:animEffect transition="in" filter="fade">
                                      <p:cBhvr>
                                        <p:cTn id="131" dur="250"/>
                                        <p:tgtEl>
                                          <p:spTgt spid="7">
                                            <p:txEl>
                                              <p:pRg st="31" end="31"/>
                                            </p:txEl>
                                          </p:spTgt>
                                        </p:tgtEl>
                                      </p:cBhvr>
                                    </p:animEffect>
                                  </p:childTnLst>
                                </p:cTn>
                              </p:par>
                            </p:childTnLst>
                          </p:cTn>
                        </p:par>
                        <p:par>
                          <p:cTn id="132" fill="hold">
                            <p:stCondLst>
                              <p:cond delay="8000"/>
                            </p:stCondLst>
                            <p:childTnLst>
                              <p:par>
                                <p:cTn id="133" presetID="10" presetClass="entr" presetSubtype="0" fill="hold" grpId="0" nodeType="afterEffect">
                                  <p:stCondLst>
                                    <p:cond delay="0"/>
                                  </p:stCondLst>
                                  <p:childTnLst>
                                    <p:set>
                                      <p:cBhvr>
                                        <p:cTn id="134" dur="1" fill="hold">
                                          <p:stCondLst>
                                            <p:cond delay="0"/>
                                          </p:stCondLst>
                                        </p:cTn>
                                        <p:tgtEl>
                                          <p:spTgt spid="7">
                                            <p:txEl>
                                              <p:pRg st="32" end="32"/>
                                            </p:txEl>
                                          </p:spTgt>
                                        </p:tgtEl>
                                        <p:attrNameLst>
                                          <p:attrName>style.visibility</p:attrName>
                                        </p:attrNameLst>
                                      </p:cBhvr>
                                      <p:to>
                                        <p:strVal val="visible"/>
                                      </p:to>
                                    </p:set>
                                    <p:animEffect transition="in" filter="fade">
                                      <p:cBhvr>
                                        <p:cTn id="135" dur="250"/>
                                        <p:tgtEl>
                                          <p:spTgt spid="7">
                                            <p:txEl>
                                              <p:pRg st="32" end="32"/>
                                            </p:txEl>
                                          </p:spTgt>
                                        </p:tgtEl>
                                      </p:cBhvr>
                                    </p:animEffect>
                                  </p:childTnLst>
                                </p:cTn>
                              </p:par>
                            </p:childTnLst>
                          </p:cTn>
                        </p:par>
                        <p:par>
                          <p:cTn id="136" fill="hold">
                            <p:stCondLst>
                              <p:cond delay="8250"/>
                            </p:stCondLst>
                            <p:childTnLst>
                              <p:par>
                                <p:cTn id="137" presetID="10" presetClass="entr" presetSubtype="0" fill="hold" grpId="0" nodeType="afterEffect">
                                  <p:stCondLst>
                                    <p:cond delay="0"/>
                                  </p:stCondLst>
                                  <p:childTnLst>
                                    <p:set>
                                      <p:cBhvr>
                                        <p:cTn id="138" dur="1" fill="hold">
                                          <p:stCondLst>
                                            <p:cond delay="0"/>
                                          </p:stCondLst>
                                        </p:cTn>
                                        <p:tgtEl>
                                          <p:spTgt spid="7">
                                            <p:txEl>
                                              <p:pRg st="33" end="33"/>
                                            </p:txEl>
                                          </p:spTgt>
                                        </p:tgtEl>
                                        <p:attrNameLst>
                                          <p:attrName>style.visibility</p:attrName>
                                        </p:attrNameLst>
                                      </p:cBhvr>
                                      <p:to>
                                        <p:strVal val="visible"/>
                                      </p:to>
                                    </p:set>
                                    <p:animEffect transition="in" filter="fade">
                                      <p:cBhvr>
                                        <p:cTn id="139" dur="250"/>
                                        <p:tgtEl>
                                          <p:spTgt spid="7">
                                            <p:txEl>
                                              <p:pRg st="33" end="33"/>
                                            </p:txEl>
                                          </p:spTgt>
                                        </p:tgtEl>
                                      </p:cBhvr>
                                    </p:animEffect>
                                  </p:childTnLst>
                                </p:cTn>
                              </p:par>
                            </p:childTnLst>
                          </p:cTn>
                        </p:par>
                        <p:par>
                          <p:cTn id="140" fill="hold">
                            <p:stCondLst>
                              <p:cond delay="8500"/>
                            </p:stCondLst>
                            <p:childTnLst>
                              <p:par>
                                <p:cTn id="141" presetID="10" presetClass="entr" presetSubtype="0" fill="hold" grpId="0" nodeType="afterEffect">
                                  <p:stCondLst>
                                    <p:cond delay="0"/>
                                  </p:stCondLst>
                                  <p:childTnLst>
                                    <p:set>
                                      <p:cBhvr>
                                        <p:cTn id="142" dur="1" fill="hold">
                                          <p:stCondLst>
                                            <p:cond delay="0"/>
                                          </p:stCondLst>
                                        </p:cTn>
                                        <p:tgtEl>
                                          <p:spTgt spid="7">
                                            <p:txEl>
                                              <p:pRg st="34" end="34"/>
                                            </p:txEl>
                                          </p:spTgt>
                                        </p:tgtEl>
                                        <p:attrNameLst>
                                          <p:attrName>style.visibility</p:attrName>
                                        </p:attrNameLst>
                                      </p:cBhvr>
                                      <p:to>
                                        <p:strVal val="visible"/>
                                      </p:to>
                                    </p:set>
                                    <p:animEffect transition="in" filter="fade">
                                      <p:cBhvr>
                                        <p:cTn id="143" dur="250"/>
                                        <p:tgtEl>
                                          <p:spTgt spid="7">
                                            <p:txEl>
                                              <p:pRg st="3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18" y="1123837"/>
            <a:ext cx="3069401" cy="4601183"/>
          </a:xfrm>
        </p:spPr>
        <p:txBody>
          <a:bodyPr anchor="ctr">
            <a:normAutofit/>
          </a:bodyPr>
          <a:lstStyle/>
          <a:p>
            <a:r>
              <a:rPr lang="en-US" sz="4000" dirty="0" smtClean="0">
                <a:latin typeface="Impact" panose="020B0806030902050204" pitchFamily="34" charset="0"/>
              </a:rPr>
              <a:t>WHERE TO GO…</a:t>
            </a:r>
            <a:endParaRPr lang="en-US" sz="4000" dirty="0">
              <a:latin typeface="Impact" panose="020B0806030902050204" pitchFamily="34" charset="0"/>
            </a:endParaRPr>
          </a:p>
        </p:txBody>
      </p:sp>
      <p:sp>
        <p:nvSpPr>
          <p:cNvPr id="5" name="Rectangle 4"/>
          <p:cNvSpPr/>
          <p:nvPr/>
        </p:nvSpPr>
        <p:spPr>
          <a:xfrm>
            <a:off x="4061784" y="406901"/>
            <a:ext cx="6858096" cy="1631216"/>
          </a:xfrm>
          <a:prstGeom prst="rect">
            <a:avLst/>
          </a:prstGeom>
        </p:spPr>
        <p:txBody>
          <a:bodyPr wrap="none">
            <a:spAutoFit/>
          </a:bodyPr>
          <a:lstStyle/>
          <a:p>
            <a:r>
              <a:rPr lang="en-US" sz="6000" dirty="0" smtClean="0">
                <a:latin typeface="Impact" panose="020B0806030902050204" pitchFamily="34" charset="0"/>
                <a:hlinkClick r:id="rId2"/>
              </a:rPr>
              <a:t>WWW.HAMPTONU.EDU</a:t>
            </a:r>
            <a:endParaRPr lang="en-US" sz="6000" dirty="0" smtClean="0">
              <a:latin typeface="Impact" panose="020B0806030902050204" pitchFamily="34" charset="0"/>
            </a:endParaRPr>
          </a:p>
          <a:p>
            <a:pPr algn="ctr"/>
            <a:r>
              <a:rPr lang="en-US" sz="4000" dirty="0" smtClean="0">
                <a:latin typeface="Impact" panose="020B0806030902050204" pitchFamily="34" charset="0"/>
              </a:rPr>
              <a:t>AT THE TOP OF OUR WEBSITE</a:t>
            </a:r>
            <a:endParaRPr lang="en-US" sz="4000" dirty="0">
              <a:latin typeface="Impact" panose="020B080603090205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pic>
        <p:nvPicPr>
          <p:cNvPr id="9" name="Picture 8"/>
          <p:cNvPicPr>
            <a:picLocks noChangeAspect="1"/>
          </p:cNvPicPr>
          <p:nvPr/>
        </p:nvPicPr>
        <p:blipFill rotWithShape="1">
          <a:blip r:embed="rId6"/>
          <a:srcRect l="29151" t="8333" r="10293" b="71875"/>
          <a:stretch/>
        </p:blipFill>
        <p:spPr>
          <a:xfrm>
            <a:off x="3551293" y="2103120"/>
            <a:ext cx="7879081" cy="1447800"/>
          </a:xfrm>
          <a:prstGeom prst="rect">
            <a:avLst/>
          </a:prstGeom>
        </p:spPr>
      </p:pic>
      <p:sp>
        <p:nvSpPr>
          <p:cNvPr id="10" name="Rectangle 9"/>
          <p:cNvSpPr/>
          <p:nvPr/>
        </p:nvSpPr>
        <p:spPr>
          <a:xfrm>
            <a:off x="5539528" y="4000083"/>
            <a:ext cx="3902607" cy="707886"/>
          </a:xfrm>
          <a:prstGeom prst="rect">
            <a:avLst/>
          </a:prstGeom>
        </p:spPr>
        <p:txBody>
          <a:bodyPr wrap="none">
            <a:spAutoFit/>
          </a:bodyPr>
          <a:lstStyle/>
          <a:p>
            <a:r>
              <a:rPr lang="en-US" sz="4000" dirty="0" smtClean="0">
                <a:latin typeface="Impact" panose="020B0806030902050204" pitchFamily="34" charset="0"/>
              </a:rPr>
              <a:t>OR AT THE BOTTOM</a:t>
            </a:r>
            <a:endParaRPr lang="en-US" sz="4000" dirty="0">
              <a:latin typeface="Impact" panose="020B0806030902050204" pitchFamily="34" charset="0"/>
            </a:endParaRPr>
          </a:p>
        </p:txBody>
      </p:sp>
      <p:pic>
        <p:nvPicPr>
          <p:cNvPr id="11" name="Picture 10"/>
          <p:cNvPicPr>
            <a:picLocks noChangeAspect="1"/>
          </p:cNvPicPr>
          <p:nvPr/>
        </p:nvPicPr>
        <p:blipFill rotWithShape="1">
          <a:blip r:embed="rId7"/>
          <a:srcRect l="19078" t="70488" r="20365" b="12766"/>
          <a:stretch/>
        </p:blipFill>
        <p:spPr>
          <a:xfrm>
            <a:off x="3551292" y="4880694"/>
            <a:ext cx="7879081" cy="1225005"/>
          </a:xfrm>
          <a:prstGeom prst="rect">
            <a:avLst/>
          </a:prstGeom>
        </p:spPr>
      </p:pic>
      <p:sp>
        <p:nvSpPr>
          <p:cNvPr id="12" name="Up Arrow 11"/>
          <p:cNvSpPr/>
          <p:nvPr/>
        </p:nvSpPr>
        <p:spPr>
          <a:xfrm>
            <a:off x="10485120" y="3055203"/>
            <a:ext cx="563880" cy="9448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14" name="Up Arrow 13"/>
          <p:cNvSpPr/>
          <p:nvPr/>
        </p:nvSpPr>
        <p:spPr>
          <a:xfrm>
            <a:off x="8565021" y="5526579"/>
            <a:ext cx="563880" cy="9448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1354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smtClean="0">
                <a:latin typeface="Impact" panose="020B0806030902050204" pitchFamily="34" charset="0"/>
              </a:rPr>
              <a:t>Frequently Asked Questions</a:t>
            </a:r>
            <a:endParaRPr lang="en-US" sz="7200" dirty="0">
              <a:latin typeface="Impact" panose="020B0806030902050204" pitchFamily="34" charset="0"/>
            </a:endParaRPr>
          </a:p>
        </p:txBody>
      </p:sp>
    </p:spTree>
    <p:extLst>
      <p:ext uri="{BB962C8B-B14F-4D97-AF65-F5344CB8AC3E}">
        <p14:creationId xmlns:p14="http://schemas.microsoft.com/office/powerpoint/2010/main" val="34059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anose="020B0806030902050204" pitchFamily="34" charset="0"/>
              </a:rPr>
              <a:t>IS MY REPORT REALLY ANONYMOUS?</a:t>
            </a:r>
            <a:endParaRPr lang="en-US" dirty="0">
              <a:latin typeface="Impact" panose="020B0806030902050204" pitchFamily="34" charset="0"/>
            </a:endParaRPr>
          </a:p>
        </p:txBody>
      </p:sp>
      <p:sp>
        <p:nvSpPr>
          <p:cNvPr id="9" name="Content Placeholder 8"/>
          <p:cNvSpPr>
            <a:spLocks noGrp="1"/>
          </p:cNvSpPr>
          <p:nvPr>
            <p:ph idx="1"/>
          </p:nvPr>
        </p:nvSpPr>
        <p:spPr/>
        <p:txBody>
          <a:bodyPr>
            <a:normAutofit/>
          </a:bodyPr>
          <a:lstStyle/>
          <a:p>
            <a:pPr marL="0" indent="0">
              <a:buNone/>
            </a:pPr>
            <a:r>
              <a:rPr lang="en-US" sz="2800" dirty="0"/>
              <a:t>YES! Utilizing the TIPS incident reporting button allows you to choose the truly anonymous option, so you have nothing to fear in sharing your observations and concerns. </a:t>
            </a:r>
          </a:p>
          <a:p>
            <a:pPr marL="0" indent="0">
              <a:buNone/>
            </a:pPr>
            <a:r>
              <a:rPr lang="en-US" sz="2800" dirty="0" smtClean="0"/>
              <a:t>Please Note: If </a:t>
            </a:r>
            <a:r>
              <a:rPr lang="en-US" sz="2800" dirty="0"/>
              <a:t>you choose to be anonymous, </a:t>
            </a:r>
            <a:r>
              <a:rPr lang="en-US" sz="2800" dirty="0" smtClean="0"/>
              <a:t>Hampton University will </a:t>
            </a:r>
            <a:r>
              <a:rPr lang="en-US" sz="2800" dirty="0"/>
              <a:t>not be able to follow-up with you, so if you want a </a:t>
            </a:r>
            <a:r>
              <a:rPr lang="en-US" sz="2800" dirty="0" smtClean="0"/>
              <a:t>direct response </a:t>
            </a:r>
            <a:r>
              <a:rPr lang="en-US" sz="2800" dirty="0"/>
              <a:t>you can choose the confidential option and provide your name and/or a way to contact you by either phone or e-mail. </a:t>
            </a:r>
          </a:p>
        </p:txBody>
      </p:sp>
    </p:spTree>
    <p:extLst>
      <p:ext uri="{BB962C8B-B14F-4D97-AF65-F5344CB8AC3E}">
        <p14:creationId xmlns:p14="http://schemas.microsoft.com/office/powerpoint/2010/main" val="32818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latin typeface="Impact" panose="020B0806030902050204" pitchFamily="34" charset="0"/>
              </a:rPr>
              <a:t>ONCE I SUBMIT A REPORT INTO TIPS, WHAT HAPPENS?</a:t>
            </a:r>
            <a:endParaRPr lang="en-US" dirty="0">
              <a:latin typeface="Impact" panose="020B0806030902050204" pitchFamily="34" charset="0"/>
            </a:endParaRPr>
          </a:p>
        </p:txBody>
      </p:sp>
      <p:sp>
        <p:nvSpPr>
          <p:cNvPr id="3" name="Content Placeholder 2"/>
          <p:cNvSpPr>
            <a:spLocks noGrp="1"/>
          </p:cNvSpPr>
          <p:nvPr>
            <p:ph idx="1"/>
          </p:nvPr>
        </p:nvSpPr>
        <p:spPr/>
        <p:txBody>
          <a:bodyPr>
            <a:normAutofit/>
          </a:bodyPr>
          <a:lstStyle/>
          <a:p>
            <a:pPr marL="0" indent="0" defTabSz="822960">
              <a:buNone/>
            </a:pPr>
            <a:r>
              <a:rPr lang="en-US" sz="2800" dirty="0" smtClean="0"/>
              <a:t>All </a:t>
            </a:r>
            <a:r>
              <a:rPr lang="en-US" sz="2800" dirty="0"/>
              <a:t>reports are securely transmitted to and stored within </a:t>
            </a:r>
            <a:r>
              <a:rPr lang="en-US" sz="2800" dirty="0"/>
              <a:t>Hampton </a:t>
            </a:r>
            <a:r>
              <a:rPr lang="en-US" sz="2800" dirty="0" smtClean="0"/>
              <a:t>University’s </a:t>
            </a:r>
            <a:r>
              <a:rPr lang="en-US" sz="2800" dirty="0"/>
              <a:t>TIPS platform. Immediate notifications are sent to the appropriate personnel at </a:t>
            </a:r>
            <a:r>
              <a:rPr lang="en-US" sz="2800" dirty="0"/>
              <a:t>Hampton </a:t>
            </a:r>
            <a:r>
              <a:rPr lang="en-US" sz="2800" dirty="0" smtClean="0"/>
              <a:t>University. </a:t>
            </a:r>
            <a:r>
              <a:rPr lang="en-US" sz="2800" dirty="0" smtClean="0"/>
              <a:t>Reports </a:t>
            </a:r>
            <a:r>
              <a:rPr lang="en-US" sz="2800" dirty="0"/>
              <a:t>will only be viewed and accessible by approved </a:t>
            </a:r>
            <a:r>
              <a:rPr lang="en-US" sz="2800" dirty="0" smtClean="0"/>
              <a:t>personnel </a:t>
            </a:r>
            <a:r>
              <a:rPr lang="en-US" sz="2800" dirty="0"/>
              <a:t>and all information will remain confidential. Once the team has reviewed your </a:t>
            </a:r>
            <a:r>
              <a:rPr lang="en-US" sz="2800" dirty="0" smtClean="0"/>
              <a:t>report/concerns</a:t>
            </a:r>
            <a:r>
              <a:rPr lang="en-US" sz="2800" dirty="0"/>
              <a:t>, appropriate investigation and follow-up efforts will occur. </a:t>
            </a:r>
          </a:p>
        </p:txBody>
      </p:sp>
    </p:spTree>
    <p:extLst>
      <p:ext uri="{BB962C8B-B14F-4D97-AF65-F5344CB8AC3E}">
        <p14:creationId xmlns:p14="http://schemas.microsoft.com/office/powerpoint/2010/main" val="362556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761" y="-1177403"/>
            <a:ext cx="2947482" cy="4601183"/>
          </a:xfrm>
        </p:spPr>
        <p:txBody>
          <a:bodyPr/>
          <a:lstStyle/>
          <a:p>
            <a:r>
              <a:rPr lang="en-US" dirty="0" smtClean="0"/>
              <a:t>Why TIPS?</a:t>
            </a:r>
            <a:endParaRPr lang="en-US" dirty="0"/>
          </a:p>
        </p:txBody>
      </p:sp>
      <p:sp>
        <p:nvSpPr>
          <p:cNvPr id="3" name="Content Placeholder 2"/>
          <p:cNvSpPr>
            <a:spLocks noGrp="1"/>
          </p:cNvSpPr>
          <p:nvPr>
            <p:ph idx="1"/>
          </p:nvPr>
        </p:nvSpPr>
        <p:spPr>
          <a:xfrm>
            <a:off x="3544957" y="1005917"/>
            <a:ext cx="8153400" cy="4373563"/>
          </a:xfrm>
        </p:spPr>
        <p:txBody>
          <a:bodyPr>
            <a:normAutofit/>
          </a:bodyPr>
          <a:lstStyle/>
          <a:p>
            <a:pPr marL="0" indent="0" algn="ctr">
              <a:buNone/>
            </a:pPr>
            <a:r>
              <a:rPr lang="en-US" sz="2800" b="1" dirty="0" smtClean="0">
                <a:latin typeface="+mj-lt"/>
              </a:rPr>
              <a:t>To </a:t>
            </a:r>
            <a:r>
              <a:rPr lang="en-US" sz="2800" b="1" dirty="0">
                <a:latin typeface="+mj-lt"/>
              </a:rPr>
              <a:t>allow </a:t>
            </a:r>
            <a:r>
              <a:rPr lang="en-US" sz="2800" b="1" dirty="0" smtClean="0">
                <a:latin typeface="+mj-lt"/>
              </a:rPr>
              <a:t>faculty</a:t>
            </a:r>
            <a:r>
              <a:rPr lang="en-US" sz="2800" b="1" dirty="0">
                <a:latin typeface="+mj-lt"/>
              </a:rPr>
              <a:t>, </a:t>
            </a:r>
            <a:r>
              <a:rPr lang="en-US" sz="2800" b="1" dirty="0" smtClean="0">
                <a:latin typeface="+mj-lt"/>
              </a:rPr>
              <a:t>staff, and students as </a:t>
            </a:r>
            <a:r>
              <a:rPr lang="en-US" sz="2800" b="1" dirty="0">
                <a:latin typeface="+mj-lt"/>
              </a:rPr>
              <a:t>well as </a:t>
            </a:r>
            <a:r>
              <a:rPr lang="en-US" sz="2800" b="1" dirty="0" smtClean="0">
                <a:latin typeface="+mj-lt"/>
              </a:rPr>
              <a:t>community members </a:t>
            </a:r>
            <a:r>
              <a:rPr lang="en-US" sz="2800" b="1" dirty="0">
                <a:latin typeface="+mj-lt"/>
              </a:rPr>
              <a:t>to confidentially or anonymously report accidents, concerning behaviors, suspicious </a:t>
            </a:r>
            <a:r>
              <a:rPr lang="en-US" sz="2800" b="1" dirty="0" smtClean="0">
                <a:latin typeface="+mj-lt"/>
              </a:rPr>
              <a:t>activities, </a:t>
            </a:r>
            <a:r>
              <a:rPr lang="en-US" sz="2800" b="1" dirty="0">
                <a:latin typeface="+mj-lt"/>
              </a:rPr>
              <a:t>and numerous other types of </a:t>
            </a:r>
            <a:r>
              <a:rPr lang="en-US" sz="2800" b="1" dirty="0" smtClean="0">
                <a:latin typeface="+mj-lt"/>
              </a:rPr>
              <a:t>incidents.</a:t>
            </a:r>
            <a:endParaRPr lang="en-US" sz="2800" b="1" dirty="0" smtClean="0">
              <a:latin typeface="+mj-lt"/>
            </a:endParaRPr>
          </a:p>
          <a:p>
            <a:pPr marL="457200" indent="-457200">
              <a:buAutoNum type="arabicParenR"/>
            </a:pPr>
            <a:endParaRPr lang="en-US" dirty="0"/>
          </a:p>
          <a:p>
            <a:pPr marL="0" indent="0" algn="ctr">
              <a:buNone/>
            </a:pPr>
            <a:r>
              <a:rPr lang="en-US" b="0" i="1" dirty="0" smtClean="0">
                <a:latin typeface="+mj-lt"/>
              </a:rPr>
              <a:t>“</a:t>
            </a:r>
            <a:r>
              <a:rPr lang="en-US" i="1" dirty="0"/>
              <a:t>TIPS expands the methods by which any member of the college community can share matters they feel need to be elevated or addressed. It is not the college’s intent to replace direct contact with college officials, but instead provide an avenue for reporting campus incidents that you feel need to be shared</a:t>
            </a:r>
            <a:r>
              <a:rPr lang="en-US" i="1" dirty="0" smtClean="0"/>
              <a:t>.”</a:t>
            </a:r>
            <a:endParaRPr lang="en-US" b="0" i="1"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
        <p:nvSpPr>
          <p:cNvPr id="12" name="Title 1"/>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latin typeface="Impact" panose="020B0806030902050204" pitchFamily="34" charset="0"/>
              </a:rPr>
              <a:t>WHY TIPS?</a:t>
            </a:r>
            <a:endParaRPr lang="en-US" sz="4000" dirty="0">
              <a:latin typeface="Impact" panose="020B0806030902050204" pitchFamily="34" charset="0"/>
            </a:endParaRPr>
          </a:p>
        </p:txBody>
      </p:sp>
    </p:spTree>
    <p:extLst>
      <p:ext uri="{BB962C8B-B14F-4D97-AF65-F5344CB8AC3E}">
        <p14:creationId xmlns:p14="http://schemas.microsoft.com/office/powerpoint/2010/main" val="8763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latin typeface="Impact" panose="020B0806030902050204" pitchFamily="34" charset="0"/>
              </a:rPr>
              <a:t>HOW DO I KNOW IF SOMEONE HAS TAKEN ACTION ON MY REPORT? </a:t>
            </a:r>
            <a:endParaRPr lang="en-US" dirty="0">
              <a:latin typeface="Impact" panose="020B080603090205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If </a:t>
            </a:r>
            <a:r>
              <a:rPr lang="en-US" sz="2800" dirty="0"/>
              <a:t>you would like feedback regarding the report you submit or if you would like to be available for follow up questions, you can provide your name and contact information. </a:t>
            </a:r>
            <a:r>
              <a:rPr lang="en-US" sz="2800" dirty="0" smtClean="0"/>
              <a:t>All information </a:t>
            </a:r>
            <a:r>
              <a:rPr lang="en-US" sz="2800" dirty="0" smtClean="0"/>
              <a:t>provided </a:t>
            </a:r>
            <a:r>
              <a:rPr lang="en-US" sz="2800" dirty="0" smtClean="0"/>
              <a:t>will be kept strictly confidential. </a:t>
            </a:r>
          </a:p>
        </p:txBody>
      </p:sp>
    </p:spTree>
    <p:extLst>
      <p:ext uri="{BB962C8B-B14F-4D97-AF65-F5344CB8AC3E}">
        <p14:creationId xmlns:p14="http://schemas.microsoft.com/office/powerpoint/2010/main" val="205187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latin typeface="Impact" panose="020B0806030902050204" pitchFamily="34" charset="0"/>
              </a:rPr>
              <a:t>DO I HAVE TO USE TIPS TO MAKE A REPORT? </a:t>
            </a:r>
            <a:endParaRPr lang="en-US" dirty="0">
              <a:latin typeface="Impact" panose="020B080603090205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a:t>No. TIPS should not replace face-to-face communication </a:t>
            </a:r>
            <a:r>
              <a:rPr lang="en-US" sz="2800" dirty="0" smtClean="0"/>
              <a:t>when </a:t>
            </a:r>
            <a:r>
              <a:rPr lang="en-US" sz="2800" dirty="0"/>
              <a:t>you have concerns or questions. TIPS is for </a:t>
            </a:r>
            <a:r>
              <a:rPr lang="en-US" sz="2800" dirty="0" smtClean="0"/>
              <a:t>equipping </a:t>
            </a:r>
            <a:r>
              <a:rPr lang="en-US" sz="2800" dirty="0"/>
              <a:t>faculty, staff, </a:t>
            </a:r>
            <a:r>
              <a:rPr lang="en-US" sz="2800" dirty="0" smtClean="0"/>
              <a:t>students, parents, </a:t>
            </a:r>
            <a:r>
              <a:rPr lang="en-US" sz="2800" dirty="0"/>
              <a:t>and community members to share information/observations when they may be </a:t>
            </a:r>
            <a:r>
              <a:rPr lang="en-US" sz="2800" dirty="0" smtClean="0"/>
              <a:t>uncomfortable or unavailable to share </a:t>
            </a:r>
            <a:r>
              <a:rPr lang="en-US" sz="2800" dirty="0"/>
              <a:t>it in person. </a:t>
            </a:r>
            <a:r>
              <a:rPr lang="en-US" sz="2800" dirty="0" smtClean="0"/>
              <a:t>Reporting with TIPS also ensures the information you have is always documented in the right place.</a:t>
            </a:r>
            <a:endParaRPr lang="en-US" sz="2800" dirty="0"/>
          </a:p>
        </p:txBody>
      </p:sp>
    </p:spTree>
    <p:extLst>
      <p:ext uri="{BB962C8B-B14F-4D97-AF65-F5344CB8AC3E}">
        <p14:creationId xmlns:p14="http://schemas.microsoft.com/office/powerpoint/2010/main" val="225455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Impact" panose="020B0806030902050204" pitchFamily="34" charset="0"/>
              </a:rPr>
              <a:t>STILL HAVE QUESTIONS?</a:t>
            </a:r>
            <a:endParaRPr lang="en-US" sz="4000" dirty="0">
              <a:latin typeface="Impact" panose="020B0806030902050204" pitchFamily="34" charset="0"/>
            </a:endParaRPr>
          </a:p>
        </p:txBody>
      </p:sp>
      <p:sp>
        <p:nvSpPr>
          <p:cNvPr id="4" name="Rectangle 3"/>
          <p:cNvSpPr/>
          <p:nvPr/>
        </p:nvSpPr>
        <p:spPr>
          <a:xfrm>
            <a:off x="3909600" y="1268496"/>
            <a:ext cx="1704313" cy="584775"/>
          </a:xfrm>
          <a:prstGeom prst="rect">
            <a:avLst/>
          </a:prstGeom>
        </p:spPr>
        <p:txBody>
          <a:bodyPr wrap="none">
            <a:spAutoFit/>
          </a:bodyPr>
          <a:lstStyle/>
          <a:p>
            <a:pPr>
              <a:spcBef>
                <a:spcPts val="600"/>
              </a:spcBef>
            </a:pPr>
            <a:r>
              <a:rPr lang="en-US" sz="3200" b="1" dirty="0">
                <a:solidFill>
                  <a:schemeClr val="bg2">
                    <a:lumMod val="50000"/>
                  </a:schemeClr>
                </a:solidFill>
              </a:rPr>
              <a:t>Contact:</a:t>
            </a:r>
          </a:p>
        </p:txBody>
      </p:sp>
      <p:sp>
        <p:nvSpPr>
          <p:cNvPr id="5" name="Rectangle 4"/>
          <p:cNvSpPr/>
          <p:nvPr/>
        </p:nvSpPr>
        <p:spPr>
          <a:xfrm>
            <a:off x="3909600" y="4880910"/>
            <a:ext cx="4047968" cy="369332"/>
          </a:xfrm>
          <a:prstGeom prst="rect">
            <a:avLst/>
          </a:prstGeom>
        </p:spPr>
        <p:txBody>
          <a:bodyPr wrap="none">
            <a:spAutoFit/>
          </a:bodyPr>
          <a:lstStyle/>
          <a:p>
            <a:pPr marL="36900" indent="0">
              <a:spcBef>
                <a:spcPts val="600"/>
              </a:spcBef>
              <a:buNone/>
            </a:pPr>
            <a:r>
              <a:rPr lang="en-US" b="1" dirty="0">
                <a:solidFill>
                  <a:schemeClr val="bg2">
                    <a:lumMod val="50000"/>
                  </a:schemeClr>
                </a:solidFill>
              </a:rPr>
              <a:t>Or stop by </a:t>
            </a:r>
            <a:r>
              <a:rPr lang="en-US" b="1" dirty="0" smtClean="0">
                <a:solidFill>
                  <a:schemeClr val="bg2">
                    <a:lumMod val="50000"/>
                  </a:schemeClr>
                </a:solidFill>
              </a:rPr>
              <a:t>the </a:t>
            </a:r>
            <a:r>
              <a:rPr lang="en-US" b="1" dirty="0">
                <a:solidFill>
                  <a:schemeClr val="bg2">
                    <a:lumMod val="50000"/>
                  </a:schemeClr>
                </a:solidFill>
              </a:rPr>
              <a:t>Campus Safety </a:t>
            </a:r>
            <a:r>
              <a:rPr lang="en-US" b="1" dirty="0" smtClean="0">
                <a:solidFill>
                  <a:schemeClr val="bg2">
                    <a:lumMod val="50000"/>
                  </a:schemeClr>
                </a:solidFill>
              </a:rPr>
              <a:t>Building</a:t>
            </a:r>
            <a:endParaRPr lang="en-US" b="1" dirty="0">
              <a:solidFill>
                <a:schemeClr val="bg2">
                  <a:lumMod val="50000"/>
                </a:schemeClr>
              </a:solidFill>
            </a:endParaRPr>
          </a:p>
        </p:txBody>
      </p:sp>
      <p:sp>
        <p:nvSpPr>
          <p:cNvPr id="6" name="Content Placeholder 5"/>
          <p:cNvSpPr>
            <a:spLocks noGrp="1"/>
          </p:cNvSpPr>
          <p:nvPr>
            <p:ph idx="1"/>
          </p:nvPr>
        </p:nvSpPr>
        <p:spPr>
          <a:xfrm>
            <a:off x="3869268" y="2133600"/>
            <a:ext cx="7315200" cy="1920240"/>
          </a:xfrm>
        </p:spPr>
        <p:txBody>
          <a:bodyPr/>
          <a:lstStyle/>
          <a:p>
            <a:pPr marL="0" indent="0">
              <a:buNone/>
            </a:pPr>
            <a:r>
              <a:rPr lang="en-US" b="1" dirty="0"/>
              <a:t>Mr. Michael T </a:t>
            </a:r>
            <a:r>
              <a:rPr lang="en-US" b="1" dirty="0" smtClean="0"/>
              <a:t>Steward</a:t>
            </a:r>
          </a:p>
          <a:p>
            <a:pPr marL="502920" lvl="1" indent="0">
              <a:buNone/>
            </a:pPr>
            <a:r>
              <a:rPr lang="en-US" i="1" dirty="0" smtClean="0"/>
              <a:t>Crime </a:t>
            </a:r>
            <a:r>
              <a:rPr lang="en-US" i="1" dirty="0"/>
              <a:t>Prevention/Clery Compliance </a:t>
            </a:r>
            <a:r>
              <a:rPr lang="en-US" i="1" dirty="0" smtClean="0"/>
              <a:t>Officer</a:t>
            </a:r>
          </a:p>
          <a:p>
            <a:pPr marL="502920" lvl="1" indent="0">
              <a:buNone/>
            </a:pPr>
            <a:r>
              <a:rPr lang="en-US" b="1" dirty="0" smtClean="0"/>
              <a:t>Phone: </a:t>
            </a:r>
            <a:r>
              <a:rPr lang="en-US" dirty="0" smtClean="0"/>
              <a:t>757-727-5567</a:t>
            </a:r>
          </a:p>
          <a:p>
            <a:pPr marL="502920" lvl="1" indent="0">
              <a:buNone/>
            </a:pPr>
            <a:r>
              <a:rPr lang="en-US" b="1" dirty="0" smtClean="0"/>
              <a:t>E-mail:</a:t>
            </a:r>
            <a:r>
              <a:rPr lang="en-US" dirty="0" smtClean="0">
                <a:hlinkClick r:id="rId2"/>
              </a:rPr>
              <a:t>michael.steward@hamptonu.edu</a:t>
            </a:r>
            <a:endParaRPr lang="en-US" dirty="0"/>
          </a:p>
        </p:txBody>
      </p:sp>
    </p:spTree>
    <p:extLst>
      <p:ext uri="{BB962C8B-B14F-4D97-AF65-F5344CB8AC3E}">
        <p14:creationId xmlns:p14="http://schemas.microsoft.com/office/powerpoint/2010/main" val="22611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Impact" panose="020B0806030902050204" pitchFamily="34" charset="0"/>
              </a:rPr>
              <a:t>WHY TIPS?</a:t>
            </a:r>
            <a:endParaRPr lang="en-US" sz="4000" dirty="0">
              <a:latin typeface="Impact" panose="020B0806030902050204" pitchFamily="34" charset="0"/>
            </a:endParaRPr>
          </a:p>
        </p:txBody>
      </p:sp>
      <p:sp>
        <p:nvSpPr>
          <p:cNvPr id="3" name="Content Placeholder 2"/>
          <p:cNvSpPr>
            <a:spLocks noGrp="1"/>
          </p:cNvSpPr>
          <p:nvPr>
            <p:ph idx="1"/>
          </p:nvPr>
        </p:nvSpPr>
        <p:spPr>
          <a:xfrm>
            <a:off x="3603938" y="1237646"/>
            <a:ext cx="8153400" cy="4373563"/>
          </a:xfrm>
        </p:spPr>
        <p:txBody>
          <a:bodyPr>
            <a:normAutofit/>
          </a:bodyPr>
          <a:lstStyle/>
          <a:p>
            <a:pPr marL="0" indent="0" algn="ctr">
              <a:buNone/>
            </a:pPr>
            <a:r>
              <a:rPr lang="en-US" sz="2800" b="1" dirty="0" smtClean="0">
                <a:latin typeface="+mj-lt"/>
              </a:rPr>
              <a:t>To </a:t>
            </a:r>
            <a:r>
              <a:rPr lang="en-US" sz="2800" b="1" dirty="0">
                <a:latin typeface="+mj-lt"/>
              </a:rPr>
              <a:t>ensure the appropriate campus personnel and threat assessment team members are immediately notified so they can coordinate appropriate intervention and response </a:t>
            </a:r>
            <a:r>
              <a:rPr lang="en-US" sz="2800" b="1" dirty="0" smtClean="0">
                <a:latin typeface="+mj-lt"/>
              </a:rPr>
              <a:t>steps, </a:t>
            </a:r>
            <a:r>
              <a:rPr lang="en-US" sz="2800" b="1" dirty="0">
                <a:latin typeface="+mj-lt"/>
              </a:rPr>
              <a:t>as well as securely share information during investigation and ongoing monitoring efforts</a:t>
            </a:r>
            <a:r>
              <a:rPr lang="en-US" sz="2800" b="1" dirty="0" smtClean="0">
                <a:latin typeface="+mj-lt"/>
              </a:rPr>
              <a:t>.</a:t>
            </a:r>
          </a:p>
          <a:p>
            <a:pPr marL="457200" indent="-457200">
              <a:buAutoNum type="arabicParenR"/>
            </a:pPr>
            <a:endParaRPr lang="en-US" dirty="0">
              <a:latin typeface="+mj-lt"/>
            </a:endParaRPr>
          </a:p>
          <a:p>
            <a:pPr marL="0" indent="0" algn="ctr">
              <a:buNone/>
            </a:pPr>
            <a:r>
              <a:rPr lang="en-US" i="1" dirty="0"/>
              <a:t>The Hampton University Police Department (HUPD) is dedicated to ensuring that your educational and/or occupational needs are met in a safe and secure environment. Students, faculty and staff who attend and/or are employed at Hampton University enter an atmosphere that is carefully planned to meet their safety and security needs.</a:t>
            </a:r>
            <a:endParaRPr lang="en-US" b="0" i="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252542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Impact" panose="020B0806030902050204" pitchFamily="34" charset="0"/>
              </a:rPr>
              <a:t>WHY TIPS?</a:t>
            </a:r>
            <a:endParaRPr lang="en-US" sz="4000" dirty="0">
              <a:latin typeface="Impact" panose="020B0806030902050204" pitchFamily="34" charset="0"/>
            </a:endParaRPr>
          </a:p>
        </p:txBody>
      </p:sp>
      <p:sp>
        <p:nvSpPr>
          <p:cNvPr id="3" name="Content Placeholder 2"/>
          <p:cNvSpPr>
            <a:spLocks noGrp="1"/>
          </p:cNvSpPr>
          <p:nvPr>
            <p:ph idx="1"/>
          </p:nvPr>
        </p:nvSpPr>
        <p:spPr>
          <a:xfrm>
            <a:off x="3591059" y="1237646"/>
            <a:ext cx="8153400" cy="4373563"/>
          </a:xfrm>
        </p:spPr>
        <p:txBody>
          <a:bodyPr>
            <a:normAutofit lnSpcReduction="10000"/>
          </a:bodyPr>
          <a:lstStyle/>
          <a:p>
            <a:pPr marL="0" indent="0" algn="ctr">
              <a:buNone/>
            </a:pPr>
            <a:r>
              <a:rPr lang="en-US" sz="2800" b="1" dirty="0" smtClean="0">
                <a:latin typeface="+mj-lt"/>
              </a:rPr>
              <a:t>To provide a central, secure database for collecting all incident reports, maintaining threat assessment records and documenting all intervention actions taken.  Central, secure platform accessed only by those with authorization and helps prevent liabilities by taking advantage of FERPA and ANSI standards.</a:t>
            </a:r>
            <a:endParaRPr lang="en-US" sz="2800" b="1" dirty="0">
              <a:latin typeface="+mj-lt"/>
            </a:endParaRPr>
          </a:p>
          <a:p>
            <a:endParaRPr lang="en-US" dirty="0">
              <a:latin typeface="+mj-lt"/>
            </a:endParaRPr>
          </a:p>
          <a:p>
            <a:pPr marL="0" indent="0" algn="ctr">
              <a:buNone/>
            </a:pPr>
            <a:r>
              <a:rPr lang="en-US" b="0" i="1" dirty="0">
                <a:latin typeface="+mj-lt"/>
              </a:rPr>
              <a:t>The </a:t>
            </a:r>
            <a:r>
              <a:rPr lang="en-US" b="0" i="1" dirty="0" smtClean="0">
                <a:latin typeface="+mj-lt"/>
              </a:rPr>
              <a:t>violence </a:t>
            </a:r>
            <a:r>
              <a:rPr lang="en-US" b="0" i="1" dirty="0">
                <a:latin typeface="+mj-lt"/>
              </a:rPr>
              <a:t>prevention and intervention program should include a system of centralized record keeping, making sure that all reports made under workplace violence prevention policy are recorded and tracked. </a:t>
            </a:r>
            <a:r>
              <a:rPr lang="en-US" i="1" dirty="0">
                <a:latin typeface="+mj-lt"/>
              </a:rPr>
              <a:t> </a:t>
            </a:r>
            <a:r>
              <a:rPr lang="en-US" i="1" dirty="0" smtClean="0">
                <a:latin typeface="+mj-lt"/>
              </a:rPr>
              <a:t>                                                    </a:t>
            </a:r>
            <a:r>
              <a:rPr lang="en-US" b="0" i="1" dirty="0" smtClean="0">
                <a:latin typeface="+mj-lt"/>
              </a:rPr>
              <a:t>- </a:t>
            </a:r>
            <a:r>
              <a:rPr lang="en-US" b="0" i="1" dirty="0" smtClean="0">
                <a:latin typeface="+mj-lt"/>
              </a:rPr>
              <a:t>ANSI/SHRM </a:t>
            </a:r>
            <a:r>
              <a:rPr lang="en-US" b="0" i="1" dirty="0" smtClean="0">
                <a:latin typeface="+mj-lt"/>
              </a:rPr>
              <a:t>WVPI.1-2011</a:t>
            </a:r>
            <a:endParaRPr lang="en-US" b="0" i="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38841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716" b="19063"/>
          <a:stretch/>
        </p:blipFill>
        <p:spPr>
          <a:xfrm>
            <a:off x="3554570" y="157246"/>
            <a:ext cx="8229600" cy="5764771"/>
          </a:xfrm>
          <a:prstGeom prst="rect">
            <a:avLst/>
          </a:prstGeom>
        </p:spPr>
      </p:pic>
      <p:sp>
        <p:nvSpPr>
          <p:cNvPr id="2" name="Title 1"/>
          <p:cNvSpPr>
            <a:spLocks noGrp="1"/>
          </p:cNvSpPr>
          <p:nvPr>
            <p:ph type="title"/>
          </p:nvPr>
        </p:nvSpPr>
        <p:spPr/>
        <p:txBody>
          <a:bodyPr>
            <a:normAutofit/>
          </a:bodyPr>
          <a:lstStyle/>
          <a:p>
            <a:r>
              <a:rPr lang="en-US" dirty="0" smtClean="0">
                <a:solidFill>
                  <a:srgbClr val="FFFF00"/>
                </a:solidFill>
                <a:latin typeface="Impact" panose="020B0806030902050204" pitchFamily="34" charset="0"/>
              </a:rPr>
              <a:t>INDICATORS </a:t>
            </a:r>
            <a:r>
              <a:rPr lang="en-US" dirty="0" smtClean="0">
                <a:latin typeface="Impact" panose="020B0806030902050204" pitchFamily="34" charset="0"/>
              </a:rPr>
              <a:t>LEADING UP TO THE VIRGINIA TECH TRAGEDY ON APRIL 16, 2007.</a:t>
            </a:r>
            <a:endParaRPr lang="en-US" dirty="0">
              <a:latin typeface="Impact" panose="020B0806030902050204" pitchFamily="34" charset="0"/>
            </a:endParaRPr>
          </a:p>
        </p:txBody>
      </p:sp>
      <p:sp>
        <p:nvSpPr>
          <p:cNvPr id="8" name="Oval 7"/>
          <p:cNvSpPr/>
          <p:nvPr/>
        </p:nvSpPr>
        <p:spPr>
          <a:xfrm>
            <a:off x="3451538" y="3039632"/>
            <a:ext cx="334851" cy="527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25165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solidFill>
                <a:latin typeface="Impact" panose="020B0806030902050204" pitchFamily="34" charset="0"/>
              </a:rPr>
              <a:t>INFORMATION SILOS </a:t>
            </a:r>
            <a:r>
              <a:rPr lang="en-US" sz="4000" dirty="0" smtClean="0">
                <a:latin typeface="Impact" panose="020B0806030902050204" pitchFamily="34" charset="0"/>
              </a:rPr>
              <a:t>LEADING UP TO THE VIRGINIA TECH TRAGEDY ON APRIL 16, 2007.</a:t>
            </a:r>
            <a:endParaRPr lang="en-US" sz="4000" dirty="0">
              <a:latin typeface="Impact" panose="020B080603090205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829" b="30939"/>
          <a:stretch/>
        </p:blipFill>
        <p:spPr>
          <a:xfrm>
            <a:off x="3541691" y="1020351"/>
            <a:ext cx="8229600" cy="4923612"/>
          </a:xfrm>
          <a:prstGeom prst="rect">
            <a:avLst/>
          </a:prstGeom>
        </p:spPr>
      </p:pic>
      <p:sp>
        <p:nvSpPr>
          <p:cNvPr id="8" name="Oval 7"/>
          <p:cNvSpPr/>
          <p:nvPr/>
        </p:nvSpPr>
        <p:spPr>
          <a:xfrm>
            <a:off x="3451538" y="3039632"/>
            <a:ext cx="334851" cy="527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3" y="6105699"/>
            <a:ext cx="731520" cy="731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025" y="6217853"/>
            <a:ext cx="822960" cy="59864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3647" y="6256334"/>
            <a:ext cx="532504" cy="521686"/>
          </a:xfrm>
          <a:prstGeom prst="rect">
            <a:avLst/>
          </a:prstGeom>
        </p:spPr>
      </p:pic>
    </p:spTree>
    <p:extLst>
      <p:ext uri="{BB962C8B-B14F-4D97-AF65-F5344CB8AC3E}">
        <p14:creationId xmlns:p14="http://schemas.microsoft.com/office/powerpoint/2010/main" val="28822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a:spLocks noChangeAspect="1"/>
          </p:cNvSpPr>
          <p:nvPr/>
        </p:nvSpPr>
        <p:spPr>
          <a:xfrm>
            <a:off x="472440" y="512207"/>
            <a:ext cx="11247120" cy="5833586"/>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13774" y="1123977"/>
            <a:ext cx="8564451" cy="4610045"/>
          </a:xfrm>
          <a:prstGeom prst="rect">
            <a:avLst/>
          </a:prstGeom>
          <a:noFill/>
        </p:spPr>
        <p:txBody>
          <a:bodyPr wrap="square" rtlCol="0">
            <a:spAutoFit/>
          </a:bodyPr>
          <a:lstStyle/>
          <a:p>
            <a:pPr algn="ctr">
              <a:lnSpc>
                <a:spcPct val="114000"/>
              </a:lnSpc>
            </a:pPr>
            <a:r>
              <a:rPr lang="en-US" sz="6600" dirty="0" smtClean="0">
                <a:solidFill>
                  <a:schemeClr val="bg1"/>
                </a:solidFill>
                <a:latin typeface="Impact" panose="020B0806030902050204" pitchFamily="34" charset="0"/>
              </a:rPr>
              <a:t>IF WE CAN GATHER THE PIECES </a:t>
            </a:r>
            <a:r>
              <a:rPr lang="en-US" sz="6600" i="1" dirty="0" smtClean="0">
                <a:solidFill>
                  <a:schemeClr val="bg1"/>
                </a:solidFill>
                <a:latin typeface="Impact" panose="020B0806030902050204" pitchFamily="34" charset="0"/>
              </a:rPr>
              <a:t>AFTER</a:t>
            </a:r>
            <a:r>
              <a:rPr lang="en-US" sz="6600" dirty="0" smtClean="0">
                <a:solidFill>
                  <a:schemeClr val="bg1"/>
                </a:solidFill>
                <a:latin typeface="Impact" panose="020B0806030902050204" pitchFamily="34" charset="0"/>
              </a:rPr>
              <a:t>  A TRAGEDY, WHY CAN’T WE GATHER THEM </a:t>
            </a:r>
            <a:r>
              <a:rPr lang="en-US" sz="6600" i="1" dirty="0" smtClean="0">
                <a:solidFill>
                  <a:schemeClr val="bg1"/>
                </a:solidFill>
                <a:latin typeface="Impact" panose="020B0806030902050204" pitchFamily="34" charset="0"/>
              </a:rPr>
              <a:t>BEFORE</a:t>
            </a:r>
            <a:r>
              <a:rPr lang="en-US" sz="6600" dirty="0" smtClean="0">
                <a:solidFill>
                  <a:schemeClr val="bg1"/>
                </a:solidFill>
                <a:latin typeface="Impact" panose="020B0806030902050204" pitchFamily="34" charset="0"/>
              </a:rPr>
              <a:t>?</a:t>
            </a:r>
            <a:endParaRPr lang="en-US" sz="6600" dirty="0">
              <a:solidFill>
                <a:schemeClr val="bg1"/>
              </a:solidFill>
              <a:latin typeface="Impact" panose="020B0806030902050204" pitchFamily="34" charset="0"/>
            </a:endParaRPr>
          </a:p>
        </p:txBody>
      </p:sp>
    </p:spTree>
    <p:extLst>
      <p:ext uri="{BB962C8B-B14F-4D97-AF65-F5344CB8AC3E}">
        <p14:creationId xmlns:p14="http://schemas.microsoft.com/office/powerpoint/2010/main" val="95377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a:spLocks noChangeAspect="1"/>
          </p:cNvSpPr>
          <p:nvPr/>
        </p:nvSpPr>
        <p:spPr>
          <a:xfrm>
            <a:off x="472440" y="512207"/>
            <a:ext cx="11247120" cy="5833586"/>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13775" y="1859340"/>
            <a:ext cx="8564451" cy="2294282"/>
          </a:xfrm>
          <a:prstGeom prst="rect">
            <a:avLst/>
          </a:prstGeom>
          <a:noFill/>
        </p:spPr>
        <p:txBody>
          <a:bodyPr wrap="square" rtlCol="0">
            <a:spAutoFit/>
          </a:bodyPr>
          <a:lstStyle/>
          <a:p>
            <a:pPr algn="ctr">
              <a:lnSpc>
                <a:spcPct val="114000"/>
              </a:lnSpc>
            </a:pPr>
            <a:r>
              <a:rPr lang="en-US" sz="6600" dirty="0" smtClean="0">
                <a:solidFill>
                  <a:srgbClr val="FFFF00"/>
                </a:solidFill>
                <a:latin typeface="Impact" panose="020B0806030902050204" pitchFamily="34" charset="0"/>
              </a:rPr>
              <a:t>WE CAN! </a:t>
            </a:r>
          </a:p>
          <a:p>
            <a:pPr algn="ctr">
              <a:lnSpc>
                <a:spcPct val="114000"/>
              </a:lnSpc>
            </a:pPr>
            <a:r>
              <a:rPr lang="en-US" sz="6600" dirty="0" smtClean="0">
                <a:solidFill>
                  <a:schemeClr val="bg1"/>
                </a:solidFill>
                <a:latin typeface="Impact" panose="020B0806030902050204" pitchFamily="34" charset="0"/>
              </a:rPr>
              <a:t>BUT WE NEED YOUR HELP!</a:t>
            </a:r>
            <a:endParaRPr lang="en-US" sz="66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1912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6095"/>
          <a:stretch/>
        </p:blipFill>
        <p:spPr>
          <a:xfrm>
            <a:off x="3048" y="4696"/>
            <a:ext cx="12188952" cy="6818135"/>
          </a:xfrm>
          <a:prstGeom prst="rect">
            <a:avLst/>
          </a:prstGeom>
        </p:spPr>
      </p:pic>
      <p:sp>
        <p:nvSpPr>
          <p:cNvPr id="10" name="Rectangle 9"/>
          <p:cNvSpPr/>
          <p:nvPr/>
        </p:nvSpPr>
        <p:spPr>
          <a:xfrm>
            <a:off x="6255434" y="271062"/>
            <a:ext cx="5684520" cy="6247864"/>
          </a:xfrm>
          <a:prstGeom prst="rect">
            <a:avLst/>
          </a:prstGeom>
          <a:solidFill>
            <a:schemeClr val="bg1">
              <a:alpha val="70000"/>
            </a:schemeClr>
          </a:solidFill>
        </p:spPr>
        <p:txBody>
          <a:bodyPr wrap="square">
            <a:spAutoFit/>
          </a:bodyPr>
          <a:lstStyle/>
          <a:p>
            <a:r>
              <a:rPr lang="en-US" sz="4000" b="1" dirty="0">
                <a:solidFill>
                  <a:srgbClr val="C00000"/>
                </a:solidFill>
              </a:rPr>
              <a:t>Faculty</a:t>
            </a:r>
            <a:r>
              <a:rPr lang="en-US" sz="4000" dirty="0">
                <a:solidFill>
                  <a:schemeClr val="accent6"/>
                </a:solidFill>
              </a:rPr>
              <a:t> </a:t>
            </a:r>
            <a:r>
              <a:rPr lang="en-US" sz="4000" dirty="0"/>
              <a:t>have a unique perspective when it comes to students and interactions. If a </a:t>
            </a:r>
            <a:r>
              <a:rPr lang="en-US" sz="4000" dirty="0" smtClean="0"/>
              <a:t>student’s attendance, attitude, </a:t>
            </a:r>
            <a:r>
              <a:rPr lang="en-US" sz="4000" dirty="0"/>
              <a:t>or grades </a:t>
            </a:r>
            <a:r>
              <a:rPr lang="en-US" sz="4000" dirty="0" smtClean="0"/>
              <a:t>begin </a:t>
            </a:r>
            <a:r>
              <a:rPr lang="en-US" sz="4000" dirty="0"/>
              <a:t>to fall out of the ordinary, this could be a </a:t>
            </a:r>
            <a:r>
              <a:rPr lang="en-US" sz="4000" dirty="0" smtClean="0"/>
              <a:t>sign </a:t>
            </a:r>
            <a:r>
              <a:rPr lang="en-US" sz="4000" dirty="0"/>
              <a:t>of something going wrong and faculty will be the first to know </a:t>
            </a:r>
            <a:r>
              <a:rPr lang="en-US" sz="4000" dirty="0" smtClean="0"/>
              <a:t>about. </a:t>
            </a:r>
            <a:endParaRPr lang="en-US" sz="4000" dirty="0"/>
          </a:p>
        </p:txBody>
      </p:sp>
    </p:spTree>
    <p:extLst>
      <p:ext uri="{BB962C8B-B14F-4D97-AF65-F5344CB8AC3E}">
        <p14:creationId xmlns:p14="http://schemas.microsoft.com/office/powerpoint/2010/main" val="17052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rame">
  <a:themeElements>
    <a:clrScheme name="Custom 17">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2060"/>
      </a:hlink>
      <a:folHlink>
        <a:srgbClr val="40BAD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1696</TotalTime>
  <Words>1427</Words>
  <Application>Microsoft Office PowerPoint</Application>
  <PresentationFormat>Widescreen</PresentationFormat>
  <Paragraphs>112</Paragraphs>
  <Slides>22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Wingdings 2</vt:lpstr>
      <vt:lpstr>Calibri Light</vt:lpstr>
      <vt:lpstr>Corbel</vt:lpstr>
      <vt:lpstr>Impact</vt:lpstr>
      <vt:lpstr>Calibri</vt:lpstr>
      <vt:lpstr>HDOfficeLightV0</vt:lpstr>
      <vt:lpstr>Frame</vt:lpstr>
      <vt:lpstr>TIPS  at Hampton University</vt:lpstr>
      <vt:lpstr>Why TIPS?</vt:lpstr>
      <vt:lpstr>WHY TIPS?</vt:lpstr>
      <vt:lpstr>WHY TIPS?</vt:lpstr>
      <vt:lpstr>INDICATORS LEADING UP TO THE VIRGINIA TECH TRAGEDY ON APRIL 16, 2007.</vt:lpstr>
      <vt:lpstr>INFORMATION SILOS LEADING UP TO THE VIRGINIA TECH TRAGEDY ON APRIL 16, 2007.</vt:lpstr>
      <vt:lpstr>PowerPoint Presentation</vt:lpstr>
      <vt:lpstr>PowerPoint Presentation</vt:lpstr>
      <vt:lpstr>PowerPoint Presentation</vt:lpstr>
      <vt:lpstr>PowerPoint Presentation</vt:lpstr>
      <vt:lpstr>INDICATORS WE NEED TO KNOW ABOUT</vt:lpstr>
      <vt:lpstr>INDICATORS WE NEED TO KNOW ABOUT</vt:lpstr>
      <vt:lpstr>INDICATORS WE NEED TO KNOW ABOUT</vt:lpstr>
      <vt:lpstr>STILL UNSURE WHAT TO REPORT? </vt:lpstr>
      <vt:lpstr>WHAT ELSE SHOULD YOU REPORT IN TIPS?</vt:lpstr>
      <vt:lpstr>WHERE TO GO…</vt:lpstr>
      <vt:lpstr>Frequently Asked Questions</vt:lpstr>
      <vt:lpstr>IS MY REPORT REALLY ANONYMOUS?</vt:lpstr>
      <vt:lpstr>ONCE I SUBMIT A REPORT INTO TIPS, WHAT HAPPENS?</vt:lpstr>
      <vt:lpstr>HOW DO I KNOW IF SOMEONE HAS TAKEN ACTION ON MY REPORT? </vt:lpstr>
      <vt:lpstr>DO I HAVE TO USE TIPS TO MAKE A REPORT? </vt:lpstr>
      <vt:lpstr>STILL HAVE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Keira Wisniewski</dc:creator>
  <cp:lastModifiedBy>Keira Wisniewski</cp:lastModifiedBy>
  <cp:revision>42</cp:revision>
  <dcterms:created xsi:type="dcterms:W3CDTF">2017-07-25T19:34:00Z</dcterms:created>
  <dcterms:modified xsi:type="dcterms:W3CDTF">2017-07-27T20:38:05Z</dcterms:modified>
</cp:coreProperties>
</file>